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7" r:id="rId3"/>
    <p:sldId id="297" r:id="rId4"/>
    <p:sldId id="259" r:id="rId5"/>
    <p:sldId id="260" r:id="rId6"/>
    <p:sldId id="261" r:id="rId7"/>
    <p:sldId id="262" r:id="rId8"/>
    <p:sldId id="263" r:id="rId9"/>
    <p:sldId id="264" r:id="rId10"/>
    <p:sldId id="265" r:id="rId11"/>
    <p:sldId id="266" r:id="rId12"/>
    <p:sldId id="267" r:id="rId13"/>
    <p:sldId id="268" r:id="rId14"/>
    <p:sldId id="269" r:id="rId15"/>
    <p:sldId id="271" r:id="rId16"/>
    <p:sldId id="294" r:id="rId17"/>
    <p:sldId id="272" r:id="rId18"/>
    <p:sldId id="273" r:id="rId19"/>
    <p:sldId id="275" r:id="rId20"/>
    <p:sldId id="276" r:id="rId21"/>
    <p:sldId id="277" r:id="rId22"/>
    <p:sldId id="278" r:id="rId23"/>
    <p:sldId id="279" r:id="rId24"/>
    <p:sldId id="280" r:id="rId25"/>
    <p:sldId id="281" r:id="rId26"/>
    <p:sldId id="284" r:id="rId27"/>
    <p:sldId id="285" r:id="rId28"/>
    <p:sldId id="286" r:id="rId29"/>
    <p:sldId id="287" r:id="rId30"/>
    <p:sldId id="288" r:id="rId31"/>
    <p:sldId id="289" r:id="rId32"/>
    <p:sldId id="290" r:id="rId33"/>
    <p:sldId id="291" r:id="rId34"/>
    <p:sldId id="296" r:id="rId35"/>
  </p:sldIdLst>
  <p:sldSz cx="9144000" cy="6858000" type="screen4x3"/>
  <p:notesSz cx="6858000" cy="9144000"/>
  <p:photoAlbum/>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24" autoAdjust="0"/>
    <p:restoredTop sz="94660"/>
  </p:normalViewPr>
  <p:slideViewPr>
    <p:cSldViewPr>
      <p:cViewPr varScale="1">
        <p:scale>
          <a:sx n="69" d="100"/>
          <a:sy n="69" d="100"/>
        </p:scale>
        <p:origin x="-142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BD625A-821F-4CAA-AF3E-2D42F8C1172B}" type="datetimeFigureOut">
              <a:rPr lang="el-GR" smtClean="0"/>
              <a:pPr/>
              <a:t>20/4/2013</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1D203E-3067-4AEC-919D-3B08A81FCCA1}" type="slidenum">
              <a:rPr lang="el-GR" smtClean="0"/>
              <a:pPr/>
              <a:t>‹#›</a:t>
            </a:fld>
            <a:endParaRPr lang="el-GR"/>
          </a:p>
        </p:txBody>
      </p:sp>
    </p:spTree>
    <p:extLst>
      <p:ext uri="{BB962C8B-B14F-4D97-AF65-F5344CB8AC3E}">
        <p14:creationId xmlns:p14="http://schemas.microsoft.com/office/powerpoint/2010/main" val="78258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051297F-70B3-4594-A39F-3C05CAD1F16B}" type="datetimeFigureOut">
              <a:rPr lang="el-GR" smtClean="0"/>
              <a:pPr/>
              <a:t>20/4/2013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3E40591-BB3C-4C44-B9E2-B77ACEE4166F}"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051297F-70B3-4594-A39F-3C05CAD1F16B}" type="datetimeFigureOut">
              <a:rPr lang="el-GR" smtClean="0"/>
              <a:pPr/>
              <a:t>20/4/2013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3E40591-BB3C-4C44-B9E2-B77ACEE4166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051297F-70B3-4594-A39F-3C05CAD1F16B}" type="datetimeFigureOut">
              <a:rPr lang="el-GR" smtClean="0"/>
              <a:pPr/>
              <a:t>20/4/2013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3E40591-BB3C-4C44-B9E2-B77ACEE4166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051297F-70B3-4594-A39F-3C05CAD1F16B}" type="datetimeFigureOut">
              <a:rPr lang="el-GR" smtClean="0"/>
              <a:pPr/>
              <a:t>20/4/2013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3E40591-BB3C-4C44-B9E2-B77ACEE4166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051297F-70B3-4594-A39F-3C05CAD1F16B}" type="datetimeFigureOut">
              <a:rPr lang="el-GR" smtClean="0"/>
              <a:pPr/>
              <a:t>20/4/2013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3E40591-BB3C-4C44-B9E2-B77ACEE4166F}"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F051297F-70B3-4594-A39F-3C05CAD1F16B}" type="datetimeFigureOut">
              <a:rPr lang="el-GR" smtClean="0"/>
              <a:pPr/>
              <a:t>20/4/2013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3E40591-BB3C-4C44-B9E2-B77ACEE4166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051297F-70B3-4594-A39F-3C05CAD1F16B}" type="datetimeFigureOut">
              <a:rPr lang="el-GR" smtClean="0"/>
              <a:pPr/>
              <a:t>20/4/2013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43E40591-BB3C-4C44-B9E2-B77ACEE4166F}"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051297F-70B3-4594-A39F-3C05CAD1F16B}" type="datetimeFigureOut">
              <a:rPr lang="el-GR" smtClean="0"/>
              <a:pPr/>
              <a:t>20/4/2013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43E40591-BB3C-4C44-B9E2-B77ACEE4166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051297F-70B3-4594-A39F-3C05CAD1F16B}" type="datetimeFigureOut">
              <a:rPr lang="el-GR" smtClean="0"/>
              <a:pPr/>
              <a:t>20/4/2013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43E40591-BB3C-4C44-B9E2-B77ACEE4166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051297F-70B3-4594-A39F-3C05CAD1F16B}" type="datetimeFigureOut">
              <a:rPr lang="el-GR" smtClean="0"/>
              <a:pPr/>
              <a:t>20/4/2013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3E40591-BB3C-4C44-B9E2-B77ACEE4166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051297F-70B3-4594-A39F-3C05CAD1F16B}" type="datetimeFigureOut">
              <a:rPr lang="el-GR" smtClean="0"/>
              <a:pPr/>
              <a:t>20/4/2013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3E40591-BB3C-4C44-B9E2-B77ACEE4166F}"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51297F-70B3-4594-A39F-3C05CAD1F16B}" type="datetimeFigureOut">
              <a:rPr lang="el-GR" smtClean="0"/>
              <a:pPr/>
              <a:t>20/4/2013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E40591-BB3C-4C44-B9E2-B77ACEE4166F}"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videos/&#917;&#954;&#960;&#945;&#943;&#948;&#949;&#965;&#963;&#951;%20&#927;&#956;&#940;&#948;&#945;&#962;%20&#916;&#921;.&#913;&#931;..flv" TargetMode="External"/><Relationship Id="rId1" Type="http://schemas.openxmlformats.org/officeDocument/2006/relationships/slideLayout" Target="../slideLayouts/slideLayout8.xml"/><Relationship Id="rId4" Type="http://schemas.openxmlformats.org/officeDocument/2006/relationships/image" Target="../media/image10.jpeg"/></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videos/Hellenic%20Police%20-%20&#917;&#922;&#913;&#924;%20(SWAT%20_%20Special%20Counter%20Terrorism%20Unit).flv" TargetMode="External"/><Relationship Id="rId1" Type="http://schemas.openxmlformats.org/officeDocument/2006/relationships/slideLayout" Target="../slideLayouts/slideLayout8.xml"/><Relationship Id="rId4" Type="http://schemas.openxmlformats.org/officeDocument/2006/relationships/image" Target="../media/image17.jpeg"/></Relationships>
</file>

<file path=ppt/slides/_rels/slide22.xml.rels><?xml version="1.0" encoding="UTF-8" standalone="yes"?>
<Relationships xmlns="http://schemas.openxmlformats.org/package/2006/relationships"><Relationship Id="rId3" Type="http://schemas.openxmlformats.org/officeDocument/2006/relationships/hyperlink" Target="http://www.astynomia.gr/" TargetMode="External"/><Relationship Id="rId2" Type="http://schemas.openxmlformats.org/officeDocument/2006/relationships/image" Target="../media/image18.jpeg"/><Relationship Id="rId1" Type="http://schemas.openxmlformats.org/officeDocument/2006/relationships/slideLayout" Target="../slideLayouts/slideLayout8.xml"/><Relationship Id="rId4" Type="http://schemas.openxmlformats.org/officeDocument/2006/relationships/image" Target="../media/image19.jpeg"/></Relationships>
</file>

<file path=ppt/slides/_rels/slide23.xml.rels><?xml version="1.0" encoding="UTF-8" standalone="yes"?>
<Relationships xmlns="http://schemas.openxmlformats.org/package/2006/relationships"><Relationship Id="rId2" Type="http://schemas.openxmlformats.org/officeDocument/2006/relationships/hyperlink" Target="http://www.astynomia.gr/images/stories/2011/thesmiko-plaisio-DEY1.pdf" TargetMode="Externa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hyperlink" Target="http://www.astynomia.gr/images/stories/2011/egklim-PK-DEY.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astynomia.gr/index.php?option=ozo_content&amp;perform=view&amp;id=19286&amp;Itemid=48&amp;lang=" TargetMode="External"/><Relationship Id="rId2" Type="http://schemas.openxmlformats.org/officeDocument/2006/relationships/image" Target="../media/image23.jpeg"/><Relationship Id="rId1" Type="http://schemas.openxmlformats.org/officeDocument/2006/relationships/slideLayout" Target="../slideLayouts/slideLayout8.xml"/><Relationship Id="rId4" Type="http://schemas.openxmlformats.org/officeDocument/2006/relationships/hyperlink" Target="http://www.astynomia.gr/index.php?option=ozo_content&amp;perform=view&amp;id=19287&amp;Itemid=48&amp;lang="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www.astynomia.gr/index.php?option=ozo_content&amp;perform=view&amp;id=19289&amp;Itemid=48&amp;lang=" TargetMode="External"/><Relationship Id="rId2" Type="http://schemas.openxmlformats.org/officeDocument/2006/relationships/hyperlink" Target="http://www.astynomia.gr/index.php?option=ozo_content&amp;perform=view&amp;id=19288&amp;Itemid=48&amp;lang=" TargetMode="External"/><Relationship Id="rId1" Type="http://schemas.openxmlformats.org/officeDocument/2006/relationships/slideLayout" Target="../slideLayouts/slideLayout8.xml"/><Relationship Id="rId4" Type="http://schemas.openxmlformats.org/officeDocument/2006/relationships/image" Target="../media/image24.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3" Type="http://schemas.openxmlformats.org/officeDocument/2006/relationships/hyperlink" Target="http://wikipedia.gr/" TargetMode="External"/><Relationship Id="rId2" Type="http://schemas.openxmlformats.org/officeDocument/2006/relationships/hyperlink" Target="http://astynomia.gr/"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467544" y="2924944"/>
            <a:ext cx="8424936" cy="3456384"/>
          </a:xfrm>
        </p:spPr>
        <p:txBody>
          <a:bodyPr>
            <a:noAutofit/>
          </a:bodyPr>
          <a:lstStyle/>
          <a:p>
            <a:r>
              <a:rPr lang="el-GR" sz="5400" u="sng" dirty="0" smtClean="0">
                <a:solidFill>
                  <a:schemeClr val="tx2"/>
                </a:solidFill>
              </a:rPr>
              <a:t>ΥΠΟΥΡΓΕΙΟ  ΔΗΜΟΣΙΑΣ ΤΑΞΗΣ  ΚΑΙ  ΠΡΟΣΤΑΣΙΑΣ</a:t>
            </a:r>
            <a:br>
              <a:rPr lang="el-GR" sz="5400" u="sng" dirty="0" smtClean="0">
                <a:solidFill>
                  <a:schemeClr val="tx2"/>
                </a:solidFill>
              </a:rPr>
            </a:br>
            <a:r>
              <a:rPr lang="el-GR" sz="5400" u="sng" dirty="0" smtClean="0">
                <a:solidFill>
                  <a:schemeClr val="tx2"/>
                </a:solidFill>
              </a:rPr>
              <a:t>ΤΟΥ  ΠΟΛΙΤΗ</a:t>
            </a:r>
            <a:endParaRPr lang="el-GR" sz="5400" u="sng" dirty="0">
              <a:solidFill>
                <a:schemeClr val="tx2"/>
              </a:solidFill>
            </a:endParaRPr>
          </a:p>
        </p:txBody>
      </p:sp>
      <p:pic>
        <p:nvPicPr>
          <p:cNvPr id="4" name="3 - Εικόνα" descr="images (1).jpg"/>
          <p:cNvPicPr>
            <a:picLocks noGrp="1" noChangeAspect="1"/>
          </p:cNvPicPr>
          <p:nvPr isPhoto="1"/>
        </p:nvPicPr>
        <p:blipFill>
          <a:blip r:embed="rId2" cstate="print">
            <a:lum/>
          </a:blip>
          <a:stretch>
            <a:fillRect/>
          </a:stretch>
        </p:blipFill>
        <p:spPr>
          <a:xfrm>
            <a:off x="0" y="52233"/>
            <a:ext cx="9144000" cy="1974577"/>
          </a:xfrm>
          <a:prstGeom prst="rect">
            <a:avLst/>
          </a:prstGeom>
          <a:noFill/>
          <a:ln>
            <a:noFill/>
          </a:ln>
          <a:effectLst>
            <a:reflection blurRad="6350" stA="50000" endA="300" endPos="55000" dir="5400000" sy="-100000" algn="bl" rotWithShape="0"/>
          </a:effectLst>
          <a:scene3d>
            <a:camera prst="orthographicFront">
              <a:rot lat="0" lon="0" rev="0"/>
            </a:camera>
            <a:lightRig rig="contrasting" dir="t">
              <a:rot lat="0" lon="0" rev="7800000"/>
            </a:lightRig>
          </a:scene3d>
          <a:sp3d>
            <a:bevelT w="139700" h="139700"/>
          </a:sp3d>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0" y="0"/>
            <a:ext cx="9144000" cy="6858000"/>
          </a:xfrm>
          <a:solidFill>
            <a:schemeClr val="bg2">
              <a:lumMod val="90000"/>
            </a:schemeClr>
          </a:solidFill>
        </p:spPr>
        <p:txBody>
          <a:bodyPr>
            <a:normAutofit/>
          </a:bodyPr>
          <a:lstStyle/>
          <a:p>
            <a:r>
              <a:rPr lang="el-GR" sz="2800" b="1" dirty="0"/>
              <a:t>δ.</a:t>
            </a:r>
            <a:r>
              <a:rPr lang="el-GR" sz="2800" dirty="0"/>
              <a:t> Άλμα σε μήκος με φόρα τουλάχιστον 3,60 μ. (τρεις προσπάθειες</a:t>
            </a:r>
            <a:r>
              <a:rPr lang="el-GR" sz="2800" dirty="0" smtClean="0"/>
              <a:t>)</a:t>
            </a:r>
          </a:p>
          <a:p>
            <a:pPr>
              <a:buNone/>
            </a:pPr>
            <a:endParaRPr lang="el-GR" sz="2800" dirty="0" smtClean="0"/>
          </a:p>
          <a:p>
            <a:pPr>
              <a:buNone/>
            </a:pPr>
            <a:endParaRPr lang="el-GR" sz="2800" dirty="0"/>
          </a:p>
          <a:p>
            <a:r>
              <a:rPr lang="el-GR" sz="2800" b="1" dirty="0"/>
              <a:t>ε.</a:t>
            </a:r>
            <a:r>
              <a:rPr lang="el-GR" sz="2800" dirty="0"/>
              <a:t> Ρίψη σφαίρας (7,275 χλγ.) σε απόσταση τουλάχιστον 4,50 μ., ως μέσο όρο ρίψης με το δεξί και το αριστερό χέρι ανά προσπάθεια (τρεις προσπάθειες ανά χέρι</a:t>
            </a:r>
            <a:r>
              <a:rPr lang="el-GR" sz="2800" dirty="0" smtClean="0"/>
              <a:t>).</a:t>
            </a:r>
          </a:p>
          <a:p>
            <a:endParaRPr lang="el-GR" sz="2800" dirty="0" smtClean="0"/>
          </a:p>
          <a:p>
            <a:endParaRPr lang="el-GR" sz="2800" dirty="0"/>
          </a:p>
          <a:p>
            <a:pPr>
              <a:buNone/>
            </a:pPr>
            <a:r>
              <a:rPr lang="el-GR" i="1" dirty="0"/>
              <a:t>Υποψήφιοι που δεν κρίνονται ΙΚΑΝΟΙ σε κάποια από τις αθλητικές δοκιμασίες, αποκλείονται των περαιτέρω δοκιμασιών.</a:t>
            </a:r>
          </a:p>
          <a:p>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0" y="0"/>
            <a:ext cx="9144000" cy="6858000"/>
          </a:xfrm>
          <a:solidFill>
            <a:schemeClr val="bg2">
              <a:lumMod val="90000"/>
            </a:schemeClr>
          </a:solidFill>
        </p:spPr>
        <p:txBody>
          <a:bodyPr>
            <a:normAutofit fontScale="55000" lnSpcReduction="20000"/>
          </a:bodyPr>
          <a:lstStyle/>
          <a:p>
            <a:pPr>
              <a:buFont typeface="Wingdings" pitchFamily="2" charset="2"/>
              <a:buChar char="§"/>
            </a:pPr>
            <a:r>
              <a:rPr lang="el-GR" sz="4400" dirty="0"/>
              <a:t>Η φοίτηση στη Σχολή Αξιωματικών της Ελληνικής Αστυνομίας διαρκεί οκτώ (8) εξάμηνα, ενώ η φοίτηση στη Σχολή Αστυφυλάκων διαρκεί πέντε (5) εξάμηνα. Όσοι κατατάσσονται στις Σχολές Αστυφυλάκων και Αξιωματικών και δεν έχουν εκπληρώσει τις στρατιωτικές τους υποχρεώσεις, </a:t>
            </a:r>
            <a:r>
              <a:rPr lang="el-GR" sz="4400" b="1" dirty="0"/>
              <a:t>υποβάλλονται στη βασική στρατιωτική εκπαίδευση νεοσυλλέκτων</a:t>
            </a:r>
            <a:r>
              <a:rPr lang="el-GR" sz="4400" dirty="0"/>
              <a:t> στις Σχολές της Ελληνικής Αστυνομίας μετά την ολοκλήρωση της οποίας δίνουν τον προβλεπόμενο όρκο και ο χρόνος υπηρεσίας στην Ελληνική Αστυνομία θεωρείται χρόνος εκπλήρωσης της στρατιωτικής υποχρέωσης. Σε περίπτωση απόλυσης, αποβολής ή παραίτησης από την Ελληνική Αστυνομία, εκείνων που δεν έχουν συμπληρώσει το χρόνο στρατιωτικής υποχρέωσης, η υποχρέωση αυτή εκπληρώνεται στο ακέραιο στις Ένοπλες Δυνάμεις, σύμφωνα με τις διατάξεις του Ν. 3421/2005 (ΦΕΚ Α΄-302) «Στρατολογία των Ελλήνων</a:t>
            </a:r>
            <a:r>
              <a:rPr lang="el-GR" sz="4400" dirty="0" smtClean="0"/>
              <a:t>».</a:t>
            </a:r>
          </a:p>
          <a:p>
            <a:endParaRPr lang="el-GR" sz="4400" dirty="0"/>
          </a:p>
          <a:p>
            <a:endParaRPr lang="el-GR" sz="4400" dirty="0"/>
          </a:p>
          <a:p>
            <a:pPr>
              <a:buFont typeface="Wingdings" pitchFamily="2" charset="2"/>
              <a:buChar char="§"/>
            </a:pPr>
            <a:r>
              <a:rPr lang="el-GR" sz="4400" dirty="0"/>
              <a:t>Οι σπουδαστές των Σχολών κατά τη φοίτησή τους, αλλά και για τη βαθμολογική τους εξέλιξη, κατά τις οικείες διατάξεις, υποβάλλονται </a:t>
            </a:r>
            <a:r>
              <a:rPr lang="el-GR" sz="4400" b="1" dirty="0"/>
              <a:t>μόνο σε γραπτές </a:t>
            </a:r>
            <a:r>
              <a:rPr lang="el-GR" sz="4400" b="1" dirty="0" smtClean="0"/>
              <a:t>εξετάσεις.</a:t>
            </a:r>
            <a:endParaRPr lang="el-GR" sz="4400" dirty="0"/>
          </a:p>
          <a:p>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0" y="0"/>
            <a:ext cx="9144000" cy="6858000"/>
          </a:xfrm>
          <a:gradFill flip="none" rotWithShape="1">
            <a:gsLst>
              <a:gs pos="0">
                <a:schemeClr val="accent5">
                  <a:lumMod val="20000"/>
                  <a:lumOff val="80000"/>
                  <a:shade val="30000"/>
                  <a:satMod val="115000"/>
                </a:schemeClr>
              </a:gs>
              <a:gs pos="50000">
                <a:schemeClr val="accent5">
                  <a:lumMod val="20000"/>
                  <a:lumOff val="80000"/>
                  <a:shade val="67500"/>
                  <a:satMod val="115000"/>
                </a:schemeClr>
              </a:gs>
              <a:gs pos="100000">
                <a:schemeClr val="accent5">
                  <a:lumMod val="20000"/>
                  <a:lumOff val="80000"/>
                  <a:shade val="100000"/>
                  <a:satMod val="115000"/>
                </a:schemeClr>
              </a:gs>
            </a:gsLst>
            <a:lin ang="13500000" scaled="1"/>
            <a:tileRect/>
          </a:gradFill>
          <a:effectLst>
            <a:innerShdw blurRad="63500" dist="50800" dir="18900000">
              <a:prstClr val="black">
                <a:alpha val="50000"/>
              </a:prstClr>
            </a:innerShdw>
          </a:effectLst>
        </p:spPr>
        <p:txBody>
          <a:bodyPr>
            <a:normAutofit/>
          </a:bodyPr>
          <a:lstStyle/>
          <a:p>
            <a:pPr algn="ctr">
              <a:buNone/>
            </a:pPr>
            <a:r>
              <a:rPr lang="el-GR" sz="4000" u="sng" dirty="0" smtClean="0"/>
              <a:t>ΠΡΟΚΥΡΗΞΕΙΣ</a:t>
            </a:r>
          </a:p>
          <a:p>
            <a:pPr>
              <a:buNone/>
            </a:pPr>
            <a:r>
              <a:rPr lang="el-GR" sz="2800" dirty="0"/>
              <a:t>Οι υποψήφιοι υποβάλουν αυτοπροσώπως στα Αστυνομικά Τμήματα του τόπου κατοικίας ή διαμονής τους τα προβλεπόμενα δικαιολογητικά. Στη συνέχεια καλούνται σε προκαθορισμένο χρόνο να υποβληθούν σε υγειονομικές και ψυχοτεχνικές εξετάσεις, καθώς και σε αθλητικές δοκιμασίες. </a:t>
            </a:r>
            <a:r>
              <a:rPr lang="el-GR" sz="2800" dirty="0" smtClean="0"/>
              <a:t/>
            </a:r>
            <a:br>
              <a:rPr lang="el-GR" sz="2800" dirty="0" smtClean="0"/>
            </a:br>
            <a:r>
              <a:rPr lang="el-GR" sz="2800" dirty="0" smtClean="0"/>
              <a:t/>
            </a:r>
            <a:br>
              <a:rPr lang="el-GR" sz="2800" dirty="0" smtClean="0"/>
            </a:br>
            <a:r>
              <a:rPr lang="el-GR" sz="2800" dirty="0"/>
              <a:t>Αυτοί που κρίνονται ικανοί καταχωρούνται σε ειδικούς πίνακες, οι οποίοι αποστέλλονται στο Υπουργείο Εθνικής Παιδείας και Θρησκευμάτων, για την επεξεργασία και έκδοση των αποτελεσμάτων. Οι επιτυχόντες στις Σχολές Αξιωματικών και Αστυφυλάκων καλούνται για κατάταξη στην αντίστοιχη Σχολή που πέτυχαν.</a:t>
            </a:r>
            <a:endParaRPr lang="el-GR" sz="2800" u="sng" dirty="0"/>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1547664" y="980728"/>
            <a:ext cx="6120680" cy="2160240"/>
          </a:xfrm>
          <a:solidFill>
            <a:schemeClr val="bg2">
              <a:lumMod val="75000"/>
            </a:schemeClr>
          </a:solidFill>
          <a:ln>
            <a:noFill/>
          </a:ln>
          <a:effectLst>
            <a:outerShdw blurRad="225425" dist="50800" dir="5220000" algn="ctr">
              <a:srgbClr val="000000">
                <a:alpha val="33000"/>
              </a:srgbClr>
            </a:outerShdw>
            <a:reflection blurRad="6350" stA="50000" endA="295" endPos="92000" dist="101600" dir="5400000" sy="-100000" algn="bl" rotWithShape="0"/>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a:normAutofit/>
          </a:bodyPr>
          <a:lstStyle/>
          <a:p>
            <a:r>
              <a:rPr lang="el-GR" dirty="0" smtClean="0"/>
              <a:t>ΕΙΔΙΚΕΣ ΥΠΗΡΕΣΙΕΣ ΤΗΣ ΕΛ.ΑΣ</a:t>
            </a:r>
            <a:endParaRPr lang="el-GR" dirty="0"/>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251520" y="0"/>
            <a:ext cx="3008313" cy="635670"/>
          </a:xfrm>
        </p:spPr>
        <p:txBody>
          <a:bodyPr>
            <a:normAutofit/>
          </a:bodyPr>
          <a:lstStyle/>
          <a:p>
            <a:r>
              <a:rPr lang="el-GR" sz="2800" u="sng" dirty="0" smtClean="0"/>
              <a:t>ΑΜΕΣΗ ΔΡΑΣΗ</a:t>
            </a:r>
            <a:endParaRPr lang="el-GR" sz="2800" u="sng" dirty="0"/>
          </a:p>
        </p:txBody>
      </p:sp>
      <p:pic>
        <p:nvPicPr>
          <p:cNvPr id="7" name="6 - Θέση περιεχομένου" descr="DSC_0073_new.JPG"/>
          <p:cNvPicPr>
            <a:picLocks noGrp="1" noChangeAspect="1"/>
          </p:cNvPicPr>
          <p:nvPr>
            <p:ph idx="1"/>
          </p:nvPr>
        </p:nvPicPr>
        <p:blipFill>
          <a:blip r:embed="rId2" cstate="print"/>
          <a:stretch>
            <a:fillRect/>
          </a:stretch>
        </p:blipFill>
        <p:spPr>
          <a:xfrm>
            <a:off x="5471592" y="260648"/>
            <a:ext cx="3672408" cy="2865814"/>
          </a:xfrm>
        </p:spPr>
      </p:pic>
      <p:sp>
        <p:nvSpPr>
          <p:cNvPr id="6" name="5 - Θέση κειμένου"/>
          <p:cNvSpPr>
            <a:spLocks noGrp="1"/>
          </p:cNvSpPr>
          <p:nvPr>
            <p:ph type="body" sz="half" idx="2"/>
          </p:nvPr>
        </p:nvSpPr>
        <p:spPr>
          <a:xfrm>
            <a:off x="179512" y="1052736"/>
            <a:ext cx="3888432" cy="5616624"/>
          </a:xfrm>
          <a:solidFill>
            <a:schemeClr val="bg2">
              <a:lumMod val="75000"/>
            </a:schemeClr>
          </a:solidFill>
        </p:spPr>
        <p:txBody>
          <a:bodyPr>
            <a:noAutofit/>
          </a:bodyPr>
          <a:lstStyle/>
          <a:p>
            <a:r>
              <a:rPr lang="el-GR" sz="2400" dirty="0"/>
              <a:t>Η αποστολή της επικεντρώνεται στη άμεση και συνεχή παροχή υπηρεσιών ασφαλείας προς τους πολίτες, την άμεση επέμβαση στα συμβάντα αστυνομικής φύσεως, την συνεχή περιπολία για την εξασφάλιση της δημόσιας τάξης και την παροχή ειδικής υποστήριξης στις λοιπές Υπηρεσίες της Γενικής Αστυνομικής Διεύθυνσης Αττικής.</a:t>
            </a:r>
          </a:p>
        </p:txBody>
      </p:sp>
      <p:pic>
        <p:nvPicPr>
          <p:cNvPr id="8" name="7 - Εικόνα" descr="POLITIK_AMY_02.jpg"/>
          <p:cNvPicPr>
            <a:picLocks noChangeAspect="1"/>
          </p:cNvPicPr>
          <p:nvPr/>
        </p:nvPicPr>
        <p:blipFill>
          <a:blip r:embed="rId3" cstate="print"/>
          <a:stretch>
            <a:fillRect/>
          </a:stretch>
        </p:blipFill>
        <p:spPr>
          <a:xfrm>
            <a:off x="5004048" y="3545632"/>
            <a:ext cx="3918372" cy="3312368"/>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Τίτλος"/>
          <p:cNvSpPr>
            <a:spLocks noGrp="1"/>
          </p:cNvSpPr>
          <p:nvPr>
            <p:ph type="title"/>
          </p:nvPr>
        </p:nvSpPr>
        <p:spPr/>
        <p:txBody>
          <a:bodyPr/>
          <a:lstStyle/>
          <a:p>
            <a:endParaRPr lang="el-GR"/>
          </a:p>
        </p:txBody>
      </p:sp>
      <p:sp>
        <p:nvSpPr>
          <p:cNvPr id="7" name="6 - Θέση περιεχομένου"/>
          <p:cNvSpPr>
            <a:spLocks noGrp="1"/>
          </p:cNvSpPr>
          <p:nvPr>
            <p:ph idx="1"/>
          </p:nvPr>
        </p:nvSpPr>
        <p:spPr>
          <a:xfrm>
            <a:off x="144016" y="2492896"/>
            <a:ext cx="8748464" cy="3591419"/>
          </a:xfrm>
          <a:solidFill>
            <a:schemeClr val="bg2">
              <a:lumMod val="75000"/>
            </a:schemeClr>
          </a:solidFill>
        </p:spPr>
        <p:txBody>
          <a:bodyPr>
            <a:normAutofit fontScale="40000" lnSpcReduction="20000"/>
          </a:bodyPr>
          <a:lstStyle/>
          <a:p>
            <a:pPr>
              <a:buNone/>
            </a:pPr>
            <a:r>
              <a:rPr lang="el-GR" sz="5900" dirty="0"/>
              <a:t>Η Διεύθυνση Άμεσης Δράσης Αττικής αποτελεί μια ιστορική Υπηρεσία της Ελληνικής Αστυνομίας με συμπαγή συγκρότηση, ομοιογενή επιχειρησιακή δράση κα συνεχή θετική προσφορά στον Αστυνομικό θεσμό και την Ελληνική κοινωνία</a:t>
            </a:r>
            <a:r>
              <a:rPr lang="el-GR" sz="5900" dirty="0" smtClean="0"/>
              <a:t>.</a:t>
            </a:r>
            <a:endParaRPr lang="el-GR" sz="5100" dirty="0"/>
          </a:p>
          <a:p>
            <a:pPr>
              <a:buNone/>
            </a:pPr>
            <a:r>
              <a:rPr lang="el-GR" sz="5900" dirty="0" smtClean="0"/>
              <a:t>Είναι </a:t>
            </a:r>
            <a:r>
              <a:rPr lang="el-GR" sz="5900" dirty="0"/>
              <a:t>Υπηρεσία πρώτης γραμμής και από τις πιο μαχητικές Υπηρεσίες της Ελληνικής Αστυνομίας και στην διαδρομή της μέχρι σήμερα έχει θρηνήσει την απώλεια σημαντικού αριθμού Αστυνομικών της που έπεσαν κατά την εκτέλεση του καθήκοντος, κατακτώντας έτσι την αναγνώριση και εμπιστοσύνη των πολιτών.</a:t>
            </a:r>
          </a:p>
          <a:p>
            <a:endParaRPr lang="el-GR" dirty="0"/>
          </a:p>
        </p:txBody>
      </p:sp>
      <p:pic>
        <p:nvPicPr>
          <p:cNvPr id="4" name="3 - Εικόνα" descr="amdr0058.JPG"/>
          <p:cNvPicPr>
            <a:picLocks noChangeAspect="1"/>
          </p:cNvPicPr>
          <p:nvPr/>
        </p:nvPicPr>
        <p:blipFill>
          <a:blip r:embed="rId2" cstate="print"/>
          <a:stretch>
            <a:fillRect/>
          </a:stretch>
        </p:blipFill>
        <p:spPr>
          <a:xfrm>
            <a:off x="107504" y="188640"/>
            <a:ext cx="8784976" cy="1728192"/>
          </a:xfrm>
          <a:prstGeom prst="rect">
            <a:avLst/>
          </a:prstGeom>
          <a:effectLst>
            <a:softEdge rad="127000"/>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p:txBody>
          <a:bodyPr/>
          <a:lstStyle/>
          <a:p>
            <a:endParaRPr lang="el-GR"/>
          </a:p>
        </p:txBody>
      </p:sp>
      <p:sp>
        <p:nvSpPr>
          <p:cNvPr id="5" name="4 - Θέση περιεχομένου"/>
          <p:cNvSpPr>
            <a:spLocks noGrp="1"/>
          </p:cNvSpPr>
          <p:nvPr>
            <p:ph idx="1"/>
          </p:nvPr>
        </p:nvSpPr>
        <p:spPr>
          <a:xfrm>
            <a:off x="0" y="1"/>
            <a:ext cx="8686800" cy="5229200"/>
          </a:xfrm>
        </p:spPr>
        <p:txBody>
          <a:bodyPr>
            <a:normAutofit/>
          </a:bodyPr>
          <a:lstStyle/>
          <a:p>
            <a:pPr>
              <a:buNone/>
            </a:pPr>
            <a:r>
              <a:rPr lang="el-GR" b="1" u="sng" dirty="0" smtClean="0"/>
              <a:t>Τροχαία</a:t>
            </a:r>
          </a:p>
          <a:p>
            <a:pPr>
              <a:buNone/>
            </a:pPr>
            <a:endParaRPr lang="el-GR" sz="2400" b="1" u="sng" dirty="0" smtClean="0"/>
          </a:p>
          <a:p>
            <a:pPr>
              <a:buNone/>
            </a:pPr>
            <a:r>
              <a:rPr lang="el-GR" sz="2400" dirty="0"/>
              <a:t>Ένας σημαντικός τομέας ευθύνης της Ελληνικής Αστυνομίας, έχει σχέση με την τροχαία κίνηση και ειδικότερα με τη λήψη των αναγκαίων μέτρων τόσο σε προληπτικό, όσο και σε κατασταλτικό επίπεδο για την ασφαλή κίνηση όλων των τροχοφόρων, καθώς και των πεζών</a:t>
            </a:r>
            <a:r>
              <a:rPr lang="el-GR" sz="2400" dirty="0" smtClean="0"/>
              <a:t>.</a:t>
            </a:r>
            <a:r>
              <a:rPr lang="el-GR" sz="2400" dirty="0"/>
              <a:t> Για την υλοποίηση των παραπάνω λειτουργεί σε κεντρικό επίπεδο στο Αρχηγείο Ελληνικής Αστυνομίας, η Διεύθυνση Τροχαίας και σε επιχειρησιακό επίπεδο οι περιφερειακές Υπηρεσίες Τροχαίας.</a:t>
            </a:r>
            <a:endParaRPr lang="el-GR" sz="2400" u="sng" dirty="0"/>
          </a:p>
        </p:txBody>
      </p:sp>
      <p:pic>
        <p:nvPicPr>
          <p:cNvPr id="6" name="5 - Εικόνα" descr="αρχείο λήψης.jpg"/>
          <p:cNvPicPr>
            <a:picLocks noChangeAspect="1"/>
          </p:cNvPicPr>
          <p:nvPr/>
        </p:nvPicPr>
        <p:blipFill>
          <a:blip r:embed="rId2" cstate="print"/>
          <a:stretch>
            <a:fillRect/>
          </a:stretch>
        </p:blipFill>
        <p:spPr>
          <a:xfrm>
            <a:off x="5796136" y="4365104"/>
            <a:ext cx="3006080" cy="2300089"/>
          </a:xfrm>
          <a:prstGeom prst="rect">
            <a:avLst/>
          </a:prstGeom>
          <a:effectLst>
            <a:innerShdw blurRad="63500" dist="50800" dir="18900000">
              <a:prstClr val="black">
                <a:alpha val="50000"/>
              </a:prstClr>
            </a:innerShdw>
          </a:effectLst>
        </p:spPr>
      </p:pic>
      <p:pic>
        <p:nvPicPr>
          <p:cNvPr id="7" name="6 - Εικόνα" descr="images.jpg"/>
          <p:cNvPicPr>
            <a:picLocks noChangeAspect="1"/>
          </p:cNvPicPr>
          <p:nvPr/>
        </p:nvPicPr>
        <p:blipFill>
          <a:blip r:embed="rId3" cstate="print"/>
          <a:stretch>
            <a:fillRect/>
          </a:stretch>
        </p:blipFill>
        <p:spPr>
          <a:xfrm>
            <a:off x="611560" y="4509120"/>
            <a:ext cx="3528392" cy="2156073"/>
          </a:xfrm>
          <a:prstGeom prst="rect">
            <a:avLst/>
          </a:prstGeom>
          <a:effectLst>
            <a:innerShdw blurRad="114300">
              <a:prstClr val="black"/>
            </a:innerShdw>
          </a:effectLst>
        </p:spPr>
      </p:pic>
    </p:spTree>
  </p:cSld>
  <p:clrMapOvr>
    <a:masterClrMapping/>
  </p:clrMapOvr>
  <p:transition>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395536" y="0"/>
            <a:ext cx="3008313" cy="576064"/>
          </a:xfrm>
        </p:spPr>
        <p:txBody>
          <a:bodyPr>
            <a:normAutofit/>
          </a:bodyPr>
          <a:lstStyle/>
          <a:p>
            <a:r>
              <a:rPr lang="el-GR" sz="2800" u="sng" dirty="0" smtClean="0"/>
              <a:t>ΟΜΑΔΑ  ΔΙ.ΑΣ</a:t>
            </a:r>
            <a:endParaRPr lang="el-GR" sz="2800" u="sng" dirty="0"/>
          </a:p>
        </p:txBody>
      </p:sp>
      <p:pic>
        <p:nvPicPr>
          <p:cNvPr id="7" name="6 - Θέση περιεχομένου" descr="images.jpg">
            <a:hlinkClick r:id="rId2" action="ppaction://hlinkfile"/>
          </p:cNvPr>
          <p:cNvPicPr>
            <a:picLocks noGrp="1" noChangeAspect="1"/>
          </p:cNvPicPr>
          <p:nvPr>
            <p:ph idx="1"/>
          </p:nvPr>
        </p:nvPicPr>
        <p:blipFill>
          <a:blip r:embed="rId3" cstate="print"/>
          <a:stretch>
            <a:fillRect/>
          </a:stretch>
        </p:blipFill>
        <p:spPr>
          <a:xfrm>
            <a:off x="5724128" y="260648"/>
            <a:ext cx="3419872" cy="2088232"/>
          </a:xfrm>
          <a:ln>
            <a:noFill/>
          </a:ln>
          <a:effectLst>
            <a:outerShdw blurRad="152400" dist="317500" dir="5400000" sx="90000" sy="-19000" rotWithShape="0">
              <a:prstClr val="black">
                <a:alpha val="15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
        <p:nvSpPr>
          <p:cNvPr id="6" name="5 - Θέση κειμένου"/>
          <p:cNvSpPr>
            <a:spLocks noGrp="1"/>
          </p:cNvSpPr>
          <p:nvPr>
            <p:ph type="body" sz="half" idx="2"/>
          </p:nvPr>
        </p:nvSpPr>
        <p:spPr>
          <a:xfrm>
            <a:off x="179512" y="980728"/>
            <a:ext cx="3672408" cy="5544616"/>
          </a:xfrm>
          <a:solidFill>
            <a:schemeClr val="accent1">
              <a:lumMod val="20000"/>
              <a:lumOff val="80000"/>
            </a:schemeClr>
          </a:solidFill>
        </p:spPr>
        <p:txBody>
          <a:bodyPr>
            <a:normAutofit/>
          </a:bodyPr>
          <a:lstStyle/>
          <a:p>
            <a:r>
              <a:rPr lang="el-GR" sz="2000" dirty="0"/>
              <a:t>Οι ομάδες Δίκυκλης Αστυνόμευσης ανταποκρίνονται </a:t>
            </a:r>
            <a:r>
              <a:rPr lang="el-GR" sz="2000" dirty="0" smtClean="0"/>
              <a:t>στην ανάγκη </a:t>
            </a:r>
            <a:r>
              <a:rPr lang="el-GR" sz="2000" dirty="0"/>
              <a:t>ταχείας και μαχητικής επέμβασης τόσο για την πρόληψη, όσο και για την καταστολή κάθε εγκληματικής </a:t>
            </a:r>
            <a:r>
              <a:rPr lang="el-GR" sz="2000" dirty="0" err="1" smtClean="0"/>
              <a:t>δραστηριότητας.Επίσης</a:t>
            </a:r>
            <a:r>
              <a:rPr lang="el-GR" sz="2000" dirty="0" smtClean="0"/>
              <a:t> </a:t>
            </a:r>
            <a:r>
              <a:rPr lang="el-GR" sz="2000" dirty="0"/>
              <a:t>αναλαμβάνουν την πρόληψη και την καταστολή βίαιων και εγκληματικών ενεργειών, όπως είναι οι ληστείες, οι βιασμοί, οι συμπλοκές, οι ανθρωποκτονίες. Θα κάνουν συνεχώς περιπολίες σε Αττική και Θεσσαλονίκη από νωρίς το πρωί μέχρι αργά το βράδυ.</a:t>
            </a:r>
          </a:p>
        </p:txBody>
      </p:sp>
      <p:pic>
        <p:nvPicPr>
          <p:cNvPr id="8" name="7 - Εικόνα" descr="images (2).jpg"/>
          <p:cNvPicPr>
            <a:picLocks noChangeAspect="1"/>
          </p:cNvPicPr>
          <p:nvPr/>
        </p:nvPicPr>
        <p:blipFill>
          <a:blip r:embed="rId4" cstate="print"/>
          <a:stretch>
            <a:fillRect/>
          </a:stretch>
        </p:blipFill>
        <p:spPr>
          <a:xfrm>
            <a:off x="4211960" y="3429000"/>
            <a:ext cx="4320480" cy="3240360"/>
          </a:xfrm>
          <a:prstGeom prst="rect">
            <a:avLst/>
          </a:prstGeom>
        </p:spPr>
      </p:pic>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1340768"/>
            <a:ext cx="3008313" cy="1196752"/>
          </a:xfrm>
        </p:spPr>
        <p:txBody>
          <a:bodyPr>
            <a:noAutofit/>
          </a:bodyPr>
          <a:lstStyle/>
          <a:p>
            <a:r>
              <a:rPr lang="el-GR" sz="2800" dirty="0"/>
              <a:t/>
            </a:r>
            <a:br>
              <a:rPr lang="el-GR" sz="2800" dirty="0"/>
            </a:br>
            <a:r>
              <a:rPr lang="el-GR" sz="2800" u="sng" dirty="0"/>
              <a:t>Διεύθυνση Αντιμετώπισης Ειδικών Εγκλημάτων Βίας (Δ.Α.Ε.Ε.Β.)</a:t>
            </a:r>
          </a:p>
        </p:txBody>
      </p:sp>
      <p:pic>
        <p:nvPicPr>
          <p:cNvPr id="5" name="4 - Θέση περιεχομένου" descr="95vb4p.jpg"/>
          <p:cNvPicPr>
            <a:picLocks noGrp="1" noChangeAspect="1"/>
          </p:cNvPicPr>
          <p:nvPr>
            <p:ph idx="1"/>
          </p:nvPr>
        </p:nvPicPr>
        <p:blipFill>
          <a:blip r:embed="rId2" cstate="print"/>
          <a:stretch>
            <a:fillRect/>
          </a:stretch>
        </p:blipFill>
        <p:spPr>
          <a:xfrm>
            <a:off x="4032250" y="188640"/>
            <a:ext cx="5111750" cy="2174055"/>
          </a:xfrm>
        </p:spPr>
      </p:pic>
      <p:sp>
        <p:nvSpPr>
          <p:cNvPr id="4" name="3 - Θέση κειμένου"/>
          <p:cNvSpPr>
            <a:spLocks noGrp="1"/>
          </p:cNvSpPr>
          <p:nvPr>
            <p:ph type="body" sz="half" idx="2"/>
          </p:nvPr>
        </p:nvSpPr>
        <p:spPr>
          <a:xfrm>
            <a:off x="179512" y="2996952"/>
            <a:ext cx="3707904" cy="3744416"/>
          </a:xfrm>
          <a:solidFill>
            <a:schemeClr val="bg2">
              <a:lumMod val="75000"/>
            </a:schemeClr>
          </a:solidFill>
        </p:spPr>
        <p:txBody>
          <a:bodyPr>
            <a:normAutofit lnSpcReduction="10000"/>
          </a:bodyPr>
          <a:lstStyle/>
          <a:p>
            <a:endParaRPr lang="el-GR" sz="2000" dirty="0" smtClean="0"/>
          </a:p>
          <a:p>
            <a:r>
              <a:rPr lang="el-GR" sz="2400" dirty="0" smtClean="0"/>
              <a:t>Η </a:t>
            </a:r>
            <a:r>
              <a:rPr lang="el-GR" sz="2400" dirty="0"/>
              <a:t>Αντιτρομοκρατική έχει ως αποστολή την αντιμετώπιση Ειδικών Εγκλημάτων Βίας, υπάγεται απευθείας στον Αρχηγό της Ελληνικής Αστυνομίας και έχει εδαφική αρμοδιότητα σε όλη την επικράτεια της χώρας (Π.Δ. 14/2001).</a:t>
            </a:r>
          </a:p>
        </p:txBody>
      </p:sp>
      <p:pic>
        <p:nvPicPr>
          <p:cNvPr id="6" name="5 - Εικόνα" descr="αρχείο λήψης (1).jpg"/>
          <p:cNvPicPr>
            <a:picLocks noChangeAspect="1"/>
          </p:cNvPicPr>
          <p:nvPr/>
        </p:nvPicPr>
        <p:blipFill>
          <a:blip r:embed="rId3" cstate="print"/>
          <a:stretch>
            <a:fillRect/>
          </a:stretch>
        </p:blipFill>
        <p:spPr>
          <a:xfrm>
            <a:off x="4860032" y="3284984"/>
            <a:ext cx="3689970" cy="2808312"/>
          </a:xfrm>
          <a:prstGeom prst="rect">
            <a:avLst/>
          </a:prstGeom>
          <a:scene3d>
            <a:camera prst="isometricOffAxis2Left"/>
            <a:lightRig rig="threePt" dir="t"/>
          </a:scene3d>
        </p:spPr>
      </p:pic>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5" name="4 - Θέση περιεχομένου" descr="αρχείο λήψης.jpg"/>
          <p:cNvPicPr>
            <a:picLocks noGrp="1" noChangeAspect="1"/>
          </p:cNvPicPr>
          <p:nvPr>
            <p:ph idx="1"/>
          </p:nvPr>
        </p:nvPicPr>
        <p:blipFill>
          <a:blip r:embed="rId2" cstate="print"/>
          <a:stretch>
            <a:fillRect/>
          </a:stretch>
        </p:blipFill>
        <p:spPr>
          <a:xfrm>
            <a:off x="3779912" y="908720"/>
            <a:ext cx="4824536" cy="4752527"/>
          </a:xfrm>
        </p:spPr>
      </p:pic>
      <p:sp>
        <p:nvSpPr>
          <p:cNvPr id="4" name="3 - Θέση κειμένου"/>
          <p:cNvSpPr>
            <a:spLocks noGrp="1"/>
          </p:cNvSpPr>
          <p:nvPr>
            <p:ph type="body" sz="half" idx="2"/>
          </p:nvPr>
        </p:nvSpPr>
        <p:spPr>
          <a:xfrm>
            <a:off x="457200" y="0"/>
            <a:ext cx="3008313" cy="6858000"/>
          </a:xfrm>
          <a:solidFill>
            <a:schemeClr val="bg2">
              <a:lumMod val="90000"/>
            </a:schemeClr>
          </a:solidFill>
        </p:spPr>
        <p:txBody>
          <a:bodyPr>
            <a:normAutofit fontScale="85000" lnSpcReduction="10000"/>
          </a:bodyPr>
          <a:lstStyle/>
          <a:p>
            <a:r>
              <a:rPr lang="el-GR" sz="1900" b="1" i="1" u="sng" dirty="0"/>
              <a:t>Περιλαμβάνει τα ακόλουθα τμήματα</a:t>
            </a:r>
            <a:r>
              <a:rPr lang="el-GR" sz="1900" b="1" i="1" u="sng" dirty="0" smtClean="0"/>
              <a:t>:</a:t>
            </a:r>
          </a:p>
          <a:p>
            <a:endParaRPr lang="el-GR" sz="1900" b="1" i="1" u="sng" dirty="0"/>
          </a:p>
          <a:p>
            <a:endParaRPr lang="el-GR" sz="1900" b="1" i="1" u="sng" dirty="0"/>
          </a:p>
          <a:p>
            <a:pPr>
              <a:buFont typeface="Wingdings" pitchFamily="2" charset="2"/>
              <a:buChar char="Ø"/>
            </a:pPr>
            <a:r>
              <a:rPr lang="el-GR" sz="1800" dirty="0"/>
              <a:t>Τμήμα Αντιμετώπισης Εσωτερικής Τρομοκρατίας</a:t>
            </a:r>
          </a:p>
          <a:p>
            <a:pPr>
              <a:buFont typeface="Wingdings" pitchFamily="2" charset="2"/>
              <a:buChar char="Ø"/>
            </a:pPr>
            <a:endParaRPr lang="el-GR" sz="1800" dirty="0" smtClean="0"/>
          </a:p>
          <a:p>
            <a:pPr>
              <a:buFont typeface="Wingdings" pitchFamily="2" charset="2"/>
              <a:buChar char="Ø"/>
            </a:pPr>
            <a:r>
              <a:rPr lang="el-GR" sz="1800" dirty="0" smtClean="0"/>
              <a:t>Τμήμα</a:t>
            </a:r>
            <a:r>
              <a:rPr lang="el-GR" sz="1800" dirty="0"/>
              <a:t> Αντιμετώπισης </a:t>
            </a:r>
            <a:endParaRPr lang="el-GR" sz="1800" dirty="0" smtClean="0"/>
          </a:p>
          <a:p>
            <a:r>
              <a:rPr lang="el-GR" sz="1800" dirty="0" smtClean="0"/>
              <a:t>Διεθνούς </a:t>
            </a:r>
            <a:r>
              <a:rPr lang="el-GR" sz="1800" dirty="0"/>
              <a:t>Τρομοκρατίας </a:t>
            </a:r>
            <a:endParaRPr lang="el-GR" sz="1800" dirty="0" smtClean="0"/>
          </a:p>
          <a:p>
            <a:pPr>
              <a:buFont typeface="Wingdings" pitchFamily="2" charset="2"/>
              <a:buChar char="Ø"/>
            </a:pPr>
            <a:endParaRPr lang="el-GR" sz="1800" dirty="0"/>
          </a:p>
          <a:p>
            <a:pPr>
              <a:buFont typeface="Wingdings" pitchFamily="2" charset="2"/>
              <a:buChar char="Ø"/>
            </a:pPr>
            <a:r>
              <a:rPr lang="el-GR" sz="1800" dirty="0"/>
              <a:t>Τμήμα Αντιμετώπισης Λοιπών Εγκλημάτων </a:t>
            </a:r>
            <a:r>
              <a:rPr lang="el-GR" sz="1800" dirty="0" smtClean="0"/>
              <a:t>Βίας</a:t>
            </a:r>
          </a:p>
          <a:p>
            <a:pPr>
              <a:buFont typeface="Wingdings" pitchFamily="2" charset="2"/>
              <a:buChar char="Ø"/>
            </a:pPr>
            <a:endParaRPr lang="el-GR" sz="1800" dirty="0"/>
          </a:p>
          <a:p>
            <a:pPr>
              <a:buFont typeface="Wingdings" pitchFamily="2" charset="2"/>
              <a:buChar char="Ø"/>
            </a:pPr>
            <a:r>
              <a:rPr lang="el-GR" sz="1800" dirty="0"/>
              <a:t>Τμήμα Επιχειρήσεων και Ειδικών </a:t>
            </a:r>
            <a:r>
              <a:rPr lang="el-GR" sz="1800" dirty="0" smtClean="0"/>
              <a:t>Ελέγχων</a:t>
            </a:r>
          </a:p>
          <a:p>
            <a:pPr>
              <a:buFont typeface="Wingdings" pitchFamily="2" charset="2"/>
              <a:buChar char="Ø"/>
            </a:pPr>
            <a:endParaRPr lang="el-GR" sz="1800" dirty="0"/>
          </a:p>
          <a:p>
            <a:pPr>
              <a:buFont typeface="Wingdings" pitchFamily="2" charset="2"/>
              <a:buChar char="Ø"/>
            </a:pPr>
            <a:r>
              <a:rPr lang="el-GR" sz="1800" dirty="0"/>
              <a:t>Τμήμα Διοικητικής Υποστήριξης</a:t>
            </a:r>
          </a:p>
          <a:p>
            <a:endParaRPr lang="el-GR" sz="1800" dirty="0" smtClean="0"/>
          </a:p>
          <a:p>
            <a:pPr>
              <a:buFont typeface="Wingdings" pitchFamily="2" charset="2"/>
              <a:buChar char="Ø"/>
            </a:pPr>
            <a:r>
              <a:rPr lang="el-GR" sz="1800" dirty="0" smtClean="0"/>
              <a:t>Τμήμα Τεχνικής Υποστήριξης</a:t>
            </a:r>
          </a:p>
          <a:p>
            <a:endParaRPr lang="el-GR" sz="1800" dirty="0"/>
          </a:p>
          <a:p>
            <a:endParaRPr lang="el-GR" sz="1800" dirty="0" smtClean="0"/>
          </a:p>
          <a:p>
            <a:r>
              <a:rPr lang="el-GR" sz="1800" dirty="0" smtClean="0"/>
              <a:t>Ιστορική </a:t>
            </a:r>
            <a:r>
              <a:rPr lang="el-GR" sz="1800" dirty="0"/>
              <a:t>στιγμή στο έργο της Αντιτρομοκρατικής Υπηρεσίας αποτελεί η εξάρθρωση των τρομοκρατικών οργανώσεων 17 Νοέμβρη και Ε.Λ.Α.</a:t>
            </a:r>
          </a:p>
          <a:p>
            <a:endParaRPr lang="el-GR"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7 - Θέση περιεχομένου" descr="αρχείο λήψης.jpg"/>
          <p:cNvPicPr>
            <a:picLocks noGrp="1" noChangeAspect="1"/>
          </p:cNvPicPr>
          <p:nvPr>
            <p:ph idx="1"/>
          </p:nvPr>
        </p:nvPicPr>
        <p:blipFill>
          <a:blip r:embed="rId2" cstate="print"/>
          <a:stretch>
            <a:fillRect/>
          </a:stretch>
        </p:blipFill>
        <p:spPr>
          <a:xfrm>
            <a:off x="4283968" y="836712"/>
            <a:ext cx="4104455" cy="4104456"/>
          </a:xfrm>
          <a:ln>
            <a:noFill/>
          </a:ln>
          <a:effectLst>
            <a:reflection blurRad="6350" stA="50000" endA="300" endPos="55500" dist="50800" dir="5400000" sy="-100000" algn="bl" rotWithShape="0"/>
          </a:effectLst>
          <a:scene3d>
            <a:camera prst="orthographicFront">
              <a:rot lat="0" lon="0" rev="0"/>
            </a:camera>
            <a:lightRig rig="contrasting" dir="t">
              <a:rot lat="0" lon="0" rev="7800000"/>
            </a:lightRig>
          </a:scene3d>
          <a:sp3d>
            <a:bevelT w="139700" h="139700"/>
          </a:sp3d>
        </p:spPr>
      </p:pic>
      <p:sp>
        <p:nvSpPr>
          <p:cNvPr id="7" name="6 - Θέση κειμένου"/>
          <p:cNvSpPr>
            <a:spLocks noGrp="1"/>
          </p:cNvSpPr>
          <p:nvPr>
            <p:ph type="body" sz="half" idx="2"/>
          </p:nvPr>
        </p:nvSpPr>
        <p:spPr>
          <a:xfrm>
            <a:off x="179512" y="1412776"/>
            <a:ext cx="3816424" cy="4691063"/>
          </a:xfrm>
        </p:spPr>
        <p:txBody>
          <a:bodyPr>
            <a:normAutofit/>
          </a:bodyPr>
          <a:lstStyle/>
          <a:p>
            <a:r>
              <a:rPr lang="el-GR" sz="4400" dirty="0" smtClean="0"/>
              <a:t>ΕΡΕΥΝΗΤΙΚΗ</a:t>
            </a:r>
          </a:p>
          <a:p>
            <a:r>
              <a:rPr lang="el-GR" sz="4400" dirty="0" smtClean="0"/>
              <a:t>ΕΡΓΑΣΙΑ ΓΙΑ </a:t>
            </a:r>
          </a:p>
          <a:p>
            <a:r>
              <a:rPr lang="el-GR" sz="4400" dirty="0" smtClean="0"/>
              <a:t>ΤΗΝ ΕΛ.ΑΣ </a:t>
            </a:r>
          </a:p>
          <a:p>
            <a:endParaRPr lang="el-GR" sz="4400" dirty="0" smtClean="0"/>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3008313" cy="1268760"/>
          </a:xfrm>
        </p:spPr>
        <p:txBody>
          <a:bodyPr>
            <a:normAutofit fontScale="90000"/>
          </a:bodyPr>
          <a:lstStyle/>
          <a:p>
            <a:r>
              <a:rPr lang="el-GR" dirty="0"/>
              <a:t> </a:t>
            </a:r>
            <a:r>
              <a:rPr lang="el-GR" sz="2400" u="sng" dirty="0"/>
              <a:t>Ειδική Κατασταλτική Αντιτρομοκρατική Μονάδα (Ε.Κ.Α.Μ.)</a:t>
            </a:r>
          </a:p>
        </p:txBody>
      </p:sp>
      <p:sp>
        <p:nvSpPr>
          <p:cNvPr id="3" name="2 - Θέση περιεχομένου"/>
          <p:cNvSpPr>
            <a:spLocks noGrp="1"/>
          </p:cNvSpPr>
          <p:nvPr>
            <p:ph idx="1"/>
          </p:nvPr>
        </p:nvSpPr>
        <p:spPr>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path path="circle">
              <a:fillToRect l="100000" b="100000"/>
            </a:path>
            <a:tileRect t="-100000" r="-100000"/>
          </a:gradFill>
        </p:spPr>
        <p:txBody>
          <a:bodyPr>
            <a:normAutofit fontScale="70000" lnSpcReduction="20000"/>
          </a:bodyPr>
          <a:lstStyle/>
          <a:p>
            <a:r>
              <a:rPr lang="el-GR" dirty="0"/>
              <a:t>Η Ειδική Κατασταλτική Αντιτρομοκρατική Μονάδα (ΕΚΑΜ) αποτελεί την επίλεκτη Ειδική Μονάδα της Ελληνικής Αστυνομίας που έχει ως αποστολή την αποτελεσματική αντιμετώπιση σοβαρών και εξαιρετικά επικίνδυνων καταστάσεων (όπως τρομοκρατικές ενέργειες, πειρατείες σε μέσα μεταφοράς, απαγωγές ομήρων, συλλήψεις επικίνδυνων κακοποιών, αντιμετώπιση οχυρωμένων προσώπων, προστασία σε πρόσωπα υψηλής επικινδυνότητας κ.λπ.), καθώς και την επέμβαση σε επικίνδυνες περιοχές που έχουν σκόπιμα μολυνθεί από χημικούς ή βιολογικούς παράγοντες ή έχουν ρυπανθεί από ραδιολογικές ή πυρηνικές ουσίες.</a:t>
            </a:r>
          </a:p>
        </p:txBody>
      </p:sp>
      <p:sp>
        <p:nvSpPr>
          <p:cNvPr id="4" name="3 - Θέση κειμένου"/>
          <p:cNvSpPr>
            <a:spLocks noGrp="1"/>
          </p:cNvSpPr>
          <p:nvPr>
            <p:ph type="body" sz="half" idx="2"/>
          </p:nvPr>
        </p:nvSpPr>
        <p:spPr>
          <a:xfrm>
            <a:off x="0" y="1435100"/>
            <a:ext cx="3465513" cy="5422900"/>
          </a:xfrm>
        </p:spPr>
        <p:txBody>
          <a:bodyPr/>
          <a:lstStyle/>
          <a:p>
            <a:endParaRPr lang="el-GR" dirty="0"/>
          </a:p>
        </p:txBody>
      </p:sp>
      <p:pic>
        <p:nvPicPr>
          <p:cNvPr id="5" name="4 - Εικόνα" descr="59721_149482185087322_686928_n.jpg"/>
          <p:cNvPicPr>
            <a:picLocks noChangeAspect="1"/>
          </p:cNvPicPr>
          <p:nvPr/>
        </p:nvPicPr>
        <p:blipFill>
          <a:blip r:embed="rId2" cstate="print"/>
          <a:stretch>
            <a:fillRect/>
          </a:stretch>
        </p:blipFill>
        <p:spPr>
          <a:xfrm>
            <a:off x="251520" y="1412776"/>
            <a:ext cx="3059832" cy="1944216"/>
          </a:xfrm>
          <a:prstGeom prst="rect">
            <a:avLst/>
          </a:prstGeom>
          <a:effectLst>
            <a:outerShdw blurRad="63500" sx="102000" sy="102000" algn="ctr" rotWithShape="0">
              <a:prstClr val="black">
                <a:alpha val="40000"/>
              </a:prstClr>
            </a:outerShdw>
            <a:softEdge rad="31750"/>
          </a:effectLst>
        </p:spPr>
      </p:pic>
      <p:pic>
        <p:nvPicPr>
          <p:cNvPr id="6" name="5 - Εικόνα" descr="419637_336205899748282_69954274_n.jpg"/>
          <p:cNvPicPr>
            <a:picLocks noChangeAspect="1"/>
          </p:cNvPicPr>
          <p:nvPr/>
        </p:nvPicPr>
        <p:blipFill>
          <a:blip r:embed="rId3" cstate="print"/>
          <a:stretch>
            <a:fillRect/>
          </a:stretch>
        </p:blipFill>
        <p:spPr>
          <a:xfrm>
            <a:off x="0" y="3717032"/>
            <a:ext cx="3779911" cy="3140968"/>
          </a:xfrm>
          <a:prstGeom prst="rect">
            <a:avLst/>
          </a:prstGeom>
          <a:scene3d>
            <a:camera prst="perspectiveBelow"/>
            <a:lightRig rig="threePt" dir="t"/>
          </a:scene3d>
        </p:spPr>
      </p:pic>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5" name="4 - Θέση περιεχομένου" descr="382972_268011763234363_688472186_n.jpg">
            <a:hlinkClick r:id="rId2" action="ppaction://hlinkfile"/>
          </p:cNvPr>
          <p:cNvPicPr>
            <a:picLocks noGrp="1" noChangeAspect="1"/>
          </p:cNvPicPr>
          <p:nvPr>
            <p:ph idx="1"/>
          </p:nvPr>
        </p:nvPicPr>
        <p:blipFill>
          <a:blip r:embed="rId3" cstate="print"/>
          <a:stretch>
            <a:fillRect/>
          </a:stretch>
        </p:blipFill>
        <p:spPr>
          <a:xfrm>
            <a:off x="5241925" y="0"/>
            <a:ext cx="3902075" cy="3201219"/>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
        <p:nvSpPr>
          <p:cNvPr id="4" name="3 - Θέση κειμένου"/>
          <p:cNvSpPr>
            <a:spLocks noGrp="1"/>
          </p:cNvSpPr>
          <p:nvPr>
            <p:ph type="body" sz="half" idx="2"/>
          </p:nvPr>
        </p:nvSpPr>
        <p:spPr>
          <a:xfrm>
            <a:off x="0" y="0"/>
            <a:ext cx="3465513" cy="6858000"/>
          </a:xfrm>
        </p:spPr>
        <p:txBody>
          <a:bodyPr>
            <a:normAutofit fontScale="92500" lnSpcReduction="10000"/>
          </a:bodyPr>
          <a:lstStyle/>
          <a:p>
            <a:r>
              <a:rPr lang="el-GR" sz="2000" dirty="0"/>
              <a:t>Το προσωπικό απαρτίζεται από εθελοντές αστυνομικούς που επιλέγεται με ιδιαίτερα αυστηρά κριτήρια και τρίμηνη δοκιμασία. Στα επίλεκτα στελέχη της ΕΚΑΜ περιλαμβάνεται εκπαιδευμένο προσωπικό από όλες τις απαραίτητες ειδικότητες προκειμένου να αντιμετωπίσει εξαιρετικά δύσκολες καταστάσεις ή ένοπλους κακοποιούς.</a:t>
            </a:r>
          </a:p>
          <a:p>
            <a:r>
              <a:rPr lang="el-GR" sz="2000" dirty="0"/>
              <a:t>Στις κυριότερες ειδικότητες περιλαμβάνονται άνδρες ομάδων εφόδου, ελεύθεροι σκοπευτές, ειδικοί παραβιάσεων (θυρών, τοίχων, κ.λπ.) με μηχανικά, υδραυλικά και εκρηκτικά μέσα, αλεξιπτωτιστές, βατραχάνθρωποι, αναρριχητές – </a:t>
            </a:r>
            <a:r>
              <a:rPr lang="el-GR" sz="2000" dirty="0" err="1"/>
              <a:t>καταρριχητές</a:t>
            </a:r>
            <a:r>
              <a:rPr lang="el-GR" sz="2000" dirty="0"/>
              <a:t>, χιονοδρόμοι, νοσοκόμοι πεδίου μάχης.</a:t>
            </a:r>
          </a:p>
          <a:p>
            <a:endParaRPr lang="el-GR" dirty="0"/>
          </a:p>
        </p:txBody>
      </p:sp>
      <p:pic>
        <p:nvPicPr>
          <p:cNvPr id="6" name="5 - Εικόνα" descr="553891_419992851369586_1616272556_n.jpg"/>
          <p:cNvPicPr>
            <a:picLocks noChangeAspect="1"/>
          </p:cNvPicPr>
          <p:nvPr/>
        </p:nvPicPr>
        <p:blipFill>
          <a:blip r:embed="rId4" cstate="print"/>
          <a:stretch>
            <a:fillRect/>
          </a:stretch>
        </p:blipFill>
        <p:spPr>
          <a:xfrm>
            <a:off x="3635896" y="3645024"/>
            <a:ext cx="5184576" cy="2952328"/>
          </a:xfrm>
          <a:prstGeom prst="rect">
            <a:avLst/>
          </a:prstGeom>
          <a:effectLst>
            <a:softEdge rad="317500"/>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3465513" cy="1435100"/>
          </a:xfrm>
        </p:spPr>
        <p:txBody>
          <a:bodyPr>
            <a:noAutofit/>
          </a:bodyPr>
          <a:lstStyle/>
          <a:p>
            <a:r>
              <a:rPr lang="el-GR" sz="2400" dirty="0"/>
              <a:t/>
            </a:r>
            <a:br>
              <a:rPr lang="el-GR" sz="2400" dirty="0"/>
            </a:br>
            <a:r>
              <a:rPr lang="el-GR" sz="2400" u="sng" dirty="0"/>
              <a:t>Διεύθυνση Εγκληματολογικών Ερευνών (Δ.Ε.Ε.)</a:t>
            </a:r>
          </a:p>
        </p:txBody>
      </p:sp>
      <p:pic>
        <p:nvPicPr>
          <p:cNvPr id="5" name="4 - Θέση περιεχομένου" descr="αρχείο λήψης (2).jpg"/>
          <p:cNvPicPr>
            <a:picLocks noGrp="1" noChangeAspect="1"/>
          </p:cNvPicPr>
          <p:nvPr>
            <p:ph idx="1"/>
          </p:nvPr>
        </p:nvPicPr>
        <p:blipFill>
          <a:blip r:embed="rId2" cstate="print"/>
          <a:stretch>
            <a:fillRect/>
          </a:stretch>
        </p:blipFill>
        <p:spPr>
          <a:xfrm>
            <a:off x="4355976" y="260648"/>
            <a:ext cx="4383385" cy="2851150"/>
          </a:xfrm>
        </p:spPr>
      </p:pic>
      <p:sp>
        <p:nvSpPr>
          <p:cNvPr id="4" name="3 - Θέση κειμένου"/>
          <p:cNvSpPr>
            <a:spLocks noGrp="1"/>
          </p:cNvSpPr>
          <p:nvPr>
            <p:ph type="body" sz="half" idx="2"/>
          </p:nvPr>
        </p:nvSpPr>
        <p:spPr>
          <a:xfrm>
            <a:off x="0" y="1435100"/>
            <a:ext cx="4067944" cy="5422900"/>
          </a:xfr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lin ang="13500000" scaled="1"/>
            <a:tileRect/>
          </a:gradFill>
        </p:spPr>
        <p:txBody>
          <a:bodyPr>
            <a:normAutofit fontScale="92500" lnSpcReduction="10000"/>
          </a:bodyPr>
          <a:lstStyle/>
          <a:p>
            <a:endParaRPr lang="el-GR" sz="2000" dirty="0" smtClean="0"/>
          </a:p>
          <a:p>
            <a:r>
              <a:rPr lang="el-GR" sz="2400" dirty="0" smtClean="0"/>
              <a:t>Η </a:t>
            </a:r>
            <a:r>
              <a:rPr lang="el-GR" sz="2400" dirty="0"/>
              <a:t>Διεύθυνση Εγκληματολογικών Ερευνών της Ελληνικής Αστυνομίας είναι η Εθνική Εγκληματολογική Υπηρεσία της χώρας. Έχει ενταχθεί στο Δίκτυο Εγκληματολογικών Ινστιτούτων (ENFSI) και παρέχει σημαντική υποστήριξη και βοήθεια στο έργο όλων των διωκτικών Αρχών της χώρας. Επίσης, </a:t>
            </a:r>
            <a:r>
              <a:rPr lang="el-GR" sz="2400" b="1" dirty="0">
                <a:hlinkClick r:id="rId3"/>
              </a:rPr>
              <a:t>έχει πιστοποιηθεί</a:t>
            </a:r>
            <a:r>
              <a:rPr lang="el-GR" sz="2400" dirty="0"/>
              <a:t> σύμφωνα με το διεθνές πρότυπο ISO 9001:200</a:t>
            </a:r>
            <a:r>
              <a:rPr lang="el-GR" sz="2000" dirty="0"/>
              <a:t>8.</a:t>
            </a:r>
          </a:p>
        </p:txBody>
      </p:sp>
      <p:pic>
        <p:nvPicPr>
          <p:cNvPr id="6" name="5 - Εικόνα" descr="images.jpg"/>
          <p:cNvPicPr>
            <a:picLocks noChangeAspect="1"/>
          </p:cNvPicPr>
          <p:nvPr/>
        </p:nvPicPr>
        <p:blipFill>
          <a:blip r:embed="rId4" cstate="print"/>
          <a:stretch>
            <a:fillRect/>
          </a:stretch>
        </p:blipFill>
        <p:spPr>
          <a:xfrm>
            <a:off x="4788024" y="3933056"/>
            <a:ext cx="3672408" cy="2376264"/>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980728"/>
            <a:ext cx="3465513" cy="836712"/>
          </a:xfrm>
        </p:spPr>
        <p:txBody>
          <a:bodyPr>
            <a:noAutofit/>
          </a:bodyPr>
          <a:lstStyle/>
          <a:p>
            <a:r>
              <a:rPr lang="el-GR" sz="2800" dirty="0"/>
              <a:t/>
            </a:r>
            <a:br>
              <a:rPr lang="el-GR" sz="2800" dirty="0"/>
            </a:br>
            <a:r>
              <a:rPr lang="el-GR" sz="2800" u="sng" dirty="0"/>
              <a:t>Διεύθυνση Εσωτερικών Υποθέσεων (Δ.Ε.Υ.)</a:t>
            </a:r>
          </a:p>
        </p:txBody>
      </p:sp>
      <p:sp>
        <p:nvSpPr>
          <p:cNvPr id="3" name="2 - Θέση περιεχομένου"/>
          <p:cNvSpPr>
            <a:spLocks noGrp="1"/>
          </p:cNvSpPr>
          <p:nvPr>
            <p:ph idx="1"/>
          </p:nvPr>
        </p:nvSpPr>
        <p:spPr/>
        <p:txBody>
          <a:bodyPr/>
          <a:lstStyle/>
          <a:p>
            <a:endParaRPr lang="el-GR" dirty="0"/>
          </a:p>
        </p:txBody>
      </p:sp>
      <p:sp>
        <p:nvSpPr>
          <p:cNvPr id="4" name="3 - Θέση κειμένου"/>
          <p:cNvSpPr>
            <a:spLocks noGrp="1"/>
          </p:cNvSpPr>
          <p:nvPr>
            <p:ph type="body" sz="half" idx="2"/>
          </p:nvPr>
        </p:nvSpPr>
        <p:spPr>
          <a:xfrm>
            <a:off x="8206" y="2420888"/>
            <a:ext cx="9144000" cy="3600400"/>
          </a:xfrm>
          <a:solidFill>
            <a:schemeClr val="bg2">
              <a:lumMod val="75000"/>
            </a:schemeClr>
          </a:solidFill>
        </p:spPr>
        <p:txBody>
          <a:bodyPr>
            <a:normAutofit lnSpcReduction="10000"/>
          </a:bodyPr>
          <a:lstStyle/>
          <a:p>
            <a:r>
              <a:rPr lang="el-GR" sz="2000" dirty="0"/>
              <a:t>Η Διεύθυνση Εσωτερικών Υποθέσεων είναι ειδική αυτοτελής Υπηρεσία της Ελληνικής Αστυνομίας με αποστολή τη διερεύνηση, εξιχνίαση και δίωξη εγκλημάτων που μαρτυρούν διαφθορά χαρακτήρα στο χώρο της Ελληνικής Αστυνομίας και στον ευρύτερο δημόσιο τομέα</a:t>
            </a:r>
            <a:r>
              <a:rPr lang="el-GR" sz="2000" dirty="0" smtClean="0"/>
              <a:t>.</a:t>
            </a:r>
            <a:endParaRPr lang="el-GR" sz="2000" dirty="0"/>
          </a:p>
          <a:p>
            <a:r>
              <a:rPr lang="el-GR" sz="2000" dirty="0"/>
              <a:t>Υπάγεται απευθείας στον </a:t>
            </a:r>
            <a:r>
              <a:rPr lang="el-GR" sz="2000" dirty="0" smtClean="0"/>
              <a:t>Αρχηγό </a:t>
            </a:r>
            <a:r>
              <a:rPr lang="el-GR" sz="2000" dirty="0"/>
              <a:t>της Ελληνικής Αστυνομίας και τελεί υπό την εποπτεία αρμόδιου Εισαγγελέα Εφετών, ενώ παράλληλα εποπτεύεται από τη Μόνιμη Διακομματική Επιτροπή Θεσμών και Διαφάνειας της Βουλής</a:t>
            </a:r>
            <a:r>
              <a:rPr lang="el-GR" sz="2000" dirty="0" smtClean="0"/>
              <a:t>.</a:t>
            </a:r>
          </a:p>
          <a:p>
            <a:endParaRPr lang="el-GR" sz="2000" dirty="0" smtClean="0"/>
          </a:p>
          <a:p>
            <a:r>
              <a:rPr lang="el-GR" sz="2000" dirty="0"/>
              <a:t>Η Διεύθυνση Εσωτερικών Υποθέσεων της Ελληνικής Αστυνομίας ιδρύθηκε τον Οκτώβριο του 1999 με το ν. 2713/1999 και διέπεται στη λειτουργία της από</a:t>
            </a:r>
            <a:r>
              <a:rPr lang="el-GR" sz="2000" b="1" dirty="0"/>
              <a:t> </a:t>
            </a:r>
            <a:r>
              <a:rPr lang="el-GR" sz="2000" b="1" dirty="0">
                <a:hlinkClick r:id="rId2"/>
              </a:rPr>
              <a:t>ειδικό θεσμικό πλαίσιο</a:t>
            </a:r>
            <a:r>
              <a:rPr lang="el-GR" sz="2000" dirty="0"/>
              <a:t>.</a:t>
            </a:r>
          </a:p>
          <a:p>
            <a:endParaRPr lang="el-GR" dirty="0"/>
          </a:p>
        </p:txBody>
      </p:sp>
    </p:spTree>
  </p:cSld>
  <p:clrMapOvr>
    <a:masterClrMapping/>
  </p:clrMapOvr>
  <p:transition>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lstStyle/>
          <a:p>
            <a:endParaRPr lang="el-GR" dirty="0"/>
          </a:p>
        </p:txBody>
      </p:sp>
      <p:sp>
        <p:nvSpPr>
          <p:cNvPr id="6" name="5 - Θέση περιεχομένου"/>
          <p:cNvSpPr>
            <a:spLocks noGrp="1"/>
          </p:cNvSpPr>
          <p:nvPr>
            <p:ph idx="1"/>
          </p:nvPr>
        </p:nvSpPr>
        <p:spPr>
          <a:xfrm>
            <a:off x="0" y="0"/>
            <a:ext cx="9576048" cy="6858000"/>
          </a:xfrm>
          <a:solidFill>
            <a:schemeClr val="bg2">
              <a:lumMod val="75000"/>
            </a:schemeClr>
          </a:solidFill>
        </p:spPr>
        <p:txBody>
          <a:bodyPr>
            <a:normAutofit/>
          </a:bodyPr>
          <a:lstStyle/>
          <a:p>
            <a:pPr>
              <a:buNone/>
            </a:pPr>
            <a:r>
              <a:rPr lang="el-GR" b="1" u="sng" dirty="0" smtClean="0"/>
              <a:t>Στο πεδίο </a:t>
            </a:r>
            <a:r>
              <a:rPr lang="el-GR" b="1" u="sng" dirty="0"/>
              <a:t>δράσης της περιλαμβάνονται </a:t>
            </a:r>
            <a:r>
              <a:rPr lang="el-GR" b="1" u="sng" dirty="0" smtClean="0"/>
              <a:t>:</a:t>
            </a:r>
          </a:p>
          <a:p>
            <a:pPr>
              <a:buNone/>
            </a:pPr>
            <a:endParaRPr lang="el-GR" b="1" u="sng" dirty="0" smtClean="0"/>
          </a:p>
          <a:p>
            <a:pPr marL="0" indent="0">
              <a:buNone/>
            </a:pPr>
            <a:r>
              <a:rPr lang="en-US" sz="2400" b="1" dirty="0" smtClean="0">
                <a:hlinkClick r:id="rId2"/>
              </a:rPr>
              <a:t>   </a:t>
            </a:r>
            <a:r>
              <a:rPr lang="el-GR" sz="2400" b="1" dirty="0" smtClean="0">
                <a:hlinkClick r:id="rId2"/>
              </a:rPr>
              <a:t>Εγκλήματα</a:t>
            </a:r>
            <a:r>
              <a:rPr lang="el-GR" sz="2400" b="1" dirty="0">
                <a:hlinkClick r:id="rId2"/>
              </a:rPr>
              <a:t> του Ποινικού κώδικα</a:t>
            </a:r>
            <a:r>
              <a:rPr lang="el-GR" sz="2400" dirty="0"/>
              <a:t> που διαπράττουν ή συμμετέχουν σε αυτά αστυνομικοί όλων των βαθμών, συνοριακοί φύλακες και ειδικοί φρουροί, καθώς και όσα εγκλήματα περιλαμβάνονται στη νομοθεσία για τα ναρκωτικά, τα παίγνια, τα όπλα, τις αρχαιότητες, τη λαθρεμπορία και τους αλλοδαπούς</a:t>
            </a:r>
            <a:r>
              <a:rPr lang="el-GR" sz="2400" dirty="0" smtClean="0"/>
              <a:t>.</a:t>
            </a:r>
            <a:endParaRPr lang="en-US" sz="2400" dirty="0" smtClean="0"/>
          </a:p>
          <a:p>
            <a:pPr>
              <a:buFont typeface="Courier New" pitchFamily="49" charset="0"/>
              <a:buChar char="o"/>
            </a:pPr>
            <a:endParaRPr lang="el-GR" sz="2400" dirty="0" smtClean="0"/>
          </a:p>
          <a:p>
            <a:endParaRPr lang="el-GR" sz="2400" b="1" u="sng" dirty="0"/>
          </a:p>
          <a:p>
            <a:pPr marL="0" indent="0">
              <a:buNone/>
            </a:pPr>
            <a:r>
              <a:rPr lang="en-US" sz="2400" dirty="0"/>
              <a:t> </a:t>
            </a:r>
            <a:r>
              <a:rPr lang="en-US" sz="2400" dirty="0" smtClean="0"/>
              <a:t>   </a:t>
            </a:r>
            <a:r>
              <a:rPr lang="el-GR" sz="2400" dirty="0" smtClean="0"/>
              <a:t>Η </a:t>
            </a:r>
            <a:r>
              <a:rPr lang="el-GR" sz="2400" dirty="0"/>
              <a:t>παραλαβή και ο έλεγχος των δηλώσεων περιουσιακής </a:t>
            </a:r>
            <a:r>
              <a:rPr lang="el-GR" sz="2400" dirty="0" smtClean="0"/>
              <a:t>κατάστασης </a:t>
            </a:r>
            <a:r>
              <a:rPr lang="el-GR" sz="2400" dirty="0"/>
              <a:t>του </a:t>
            </a:r>
            <a:r>
              <a:rPr lang="el-GR" sz="2400" b="1" dirty="0"/>
              <a:t>αστυνομικού προσωπικού, των </a:t>
            </a:r>
            <a:r>
              <a:rPr lang="el-GR" sz="2400" b="1" dirty="0" smtClean="0"/>
              <a:t>συνοριακών</a:t>
            </a:r>
            <a:r>
              <a:rPr lang="en-US" sz="2400" b="1" dirty="0" smtClean="0"/>
              <a:t> </a:t>
            </a:r>
            <a:r>
              <a:rPr lang="el-GR" sz="2400" b="1" dirty="0" smtClean="0"/>
              <a:t>φυλάκων </a:t>
            </a:r>
            <a:r>
              <a:rPr lang="el-GR" sz="2400" b="1" dirty="0"/>
              <a:t>και των ειδικών φρουρών</a:t>
            </a:r>
            <a:r>
              <a:rPr lang="el-GR" sz="2400" dirty="0"/>
              <a:t> και των συζύγων αυτών.</a:t>
            </a:r>
            <a:endParaRPr lang="el-GR" sz="2400" b="1" u="sng"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539552" y="116632"/>
            <a:ext cx="3008313" cy="1772816"/>
          </a:xfrm>
        </p:spPr>
        <p:txBody>
          <a:bodyPr>
            <a:noAutofit/>
          </a:bodyPr>
          <a:lstStyle/>
          <a:p>
            <a:r>
              <a:rPr lang="el-GR" sz="2400" u="sng" dirty="0"/>
              <a:t>Τμήμα Εξουδετέρωσης Εκρηκτικών Μηχανισμών (Τ.Ε.Ε.Μ.)</a:t>
            </a:r>
          </a:p>
        </p:txBody>
      </p:sp>
      <p:pic>
        <p:nvPicPr>
          <p:cNvPr id="7" name="6 - Θέση περιεχομένου" descr="images.jpg"/>
          <p:cNvPicPr>
            <a:picLocks noGrp="1" noChangeAspect="1"/>
          </p:cNvPicPr>
          <p:nvPr>
            <p:ph idx="1"/>
          </p:nvPr>
        </p:nvPicPr>
        <p:blipFill>
          <a:blip r:embed="rId2" cstate="print"/>
          <a:stretch>
            <a:fillRect/>
          </a:stretch>
        </p:blipFill>
        <p:spPr>
          <a:xfrm>
            <a:off x="4897437" y="332656"/>
            <a:ext cx="4246563" cy="3430835"/>
          </a:xfrm>
          <a:ln>
            <a:noFill/>
          </a:ln>
          <a:effectLst>
            <a:glow rad="63500">
              <a:schemeClr val="accent2">
                <a:satMod val="175000"/>
                <a:alpha val="40000"/>
              </a:schemeClr>
            </a:glow>
            <a:innerShdw blurRad="63500" dist="50800">
              <a:prstClr val="black">
                <a:alpha val="50000"/>
              </a:prstClr>
            </a:innerShdw>
            <a:reflection blurRad="6350" stA="52000" endA="300" endPos="35000" dir="5400000" sy="-100000" algn="bl" rotWithShape="0"/>
          </a:effectLst>
          <a:scene3d>
            <a:camera prst="perspectiveContrastingLeftFacing"/>
            <a:lightRig rig="balanced" dir="t">
              <a:rot lat="0" lon="0" rev="8700000"/>
            </a:lightRig>
          </a:scene3d>
          <a:sp3d>
            <a:bevelT w="190500" h="38100"/>
          </a:sp3d>
        </p:spPr>
      </p:pic>
      <p:sp>
        <p:nvSpPr>
          <p:cNvPr id="6" name="5 - Θέση κειμένου"/>
          <p:cNvSpPr>
            <a:spLocks noGrp="1"/>
          </p:cNvSpPr>
          <p:nvPr>
            <p:ph type="body" sz="half" idx="2"/>
          </p:nvPr>
        </p:nvSpPr>
        <p:spPr>
          <a:xfrm>
            <a:off x="179512" y="1988840"/>
            <a:ext cx="5112568" cy="4608512"/>
          </a:xfr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lin ang="16200000" scaled="1"/>
            <a:tileRect/>
          </a:gradFill>
        </p:spPr>
        <p:txBody>
          <a:bodyPr>
            <a:normAutofit lnSpcReduction="10000"/>
          </a:bodyPr>
          <a:lstStyle/>
          <a:p>
            <a:pPr marL="342900" indent="-342900">
              <a:buFont typeface="Arial" pitchFamily="34" charset="0"/>
              <a:buChar char="•"/>
            </a:pPr>
            <a:r>
              <a:rPr lang="el-GR" sz="2000" dirty="0"/>
              <a:t>Το Τμήμα Εξουδετέρωσης Εκρηκτικών Μηχανισμών (Τ.Ε.Ε.Μ.) έχει ως αποστολή την επισήμανση, περισυλλογή και εξουδετέρωση εκρηκτικών μηχανισμών και αυτοσχέδιων βομβών. Επίσης, διενεργεί τις ειδικές έρευνες σχετικά με εκρηκτικούς μηχανισμούς.</a:t>
            </a:r>
            <a:r>
              <a:rPr lang="el-GR" sz="2000" dirty="0" smtClean="0"/>
              <a:t/>
            </a:r>
            <a:br>
              <a:rPr lang="el-GR" sz="2000" dirty="0" smtClean="0"/>
            </a:br>
            <a:r>
              <a:rPr lang="el-GR" sz="2000" dirty="0"/>
              <a:t> </a:t>
            </a:r>
            <a:r>
              <a:rPr lang="el-GR" sz="2000" dirty="0" smtClean="0"/>
              <a:t/>
            </a:r>
            <a:br>
              <a:rPr lang="el-GR" sz="2000" dirty="0" smtClean="0"/>
            </a:br>
            <a:r>
              <a:rPr lang="el-GR" sz="2000" dirty="0"/>
              <a:t> Μονάδες του Τ.Ε.Ε.Μ. βρίσκονται εκτός από την Αθήνα και τη Θεσσαλονίκη και σε μεγάλες επαρχιακές πόλεις. Στελεχώνεται από εθελοντές Αστυνομικούς που επιλέγονται με αυστηρά κριτήρια και εκπαιδεύονται συνεχώς. </a:t>
            </a:r>
            <a:r>
              <a:rPr lang="el-GR" dirty="0" smtClean="0"/>
              <a:t/>
            </a:r>
            <a:br>
              <a:rPr lang="el-GR" dirty="0" smtClean="0"/>
            </a:br>
            <a:r>
              <a:rPr lang="el-GR" dirty="0"/>
              <a:t> </a:t>
            </a:r>
          </a:p>
        </p:txBody>
      </p:sp>
    </p:spTree>
  </p:cSld>
  <p:clrMapOvr>
    <a:masterClrMapping/>
  </p:clrMapOvr>
  <p:transition>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normAutofit/>
          </a:bodyPr>
          <a:lstStyle/>
          <a:p>
            <a:endParaRPr lang="el-GR" sz="2400" dirty="0"/>
          </a:p>
        </p:txBody>
      </p:sp>
      <p:sp>
        <p:nvSpPr>
          <p:cNvPr id="6" name="5 - Θέση περιεχομένου"/>
          <p:cNvSpPr>
            <a:spLocks noGrp="1"/>
          </p:cNvSpPr>
          <p:nvPr>
            <p:ph idx="1"/>
          </p:nvPr>
        </p:nvSpPr>
        <p:spPr>
          <a:xfrm>
            <a:off x="69272" y="188639"/>
            <a:ext cx="8686800" cy="1584177"/>
          </a:xfr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lin ang="5400000" scaled="1"/>
            <a:tileRect/>
          </a:gradFill>
        </p:spPr>
        <p:txBody>
          <a:bodyPr>
            <a:normAutofit fontScale="92500" lnSpcReduction="10000"/>
          </a:bodyPr>
          <a:lstStyle/>
          <a:p>
            <a:r>
              <a:rPr lang="el-GR" sz="2800" dirty="0" smtClean="0"/>
              <a:t>Επίσης η </a:t>
            </a:r>
            <a:r>
              <a:rPr lang="el-GR" sz="2800" dirty="0"/>
              <a:t>Υπηρεσία διαθέτει σύγχρονο τεχνολογικό εξοπλισμό όπως: ρομπότ, τηλεχειριζόμενα </a:t>
            </a:r>
            <a:r>
              <a:rPr lang="el-GR" sz="2800" dirty="0" err="1"/>
              <a:t>οχηματίδια</a:t>
            </a:r>
            <a:r>
              <a:rPr lang="el-GR" sz="2800" dirty="0"/>
              <a:t>, </a:t>
            </a:r>
            <a:r>
              <a:rPr lang="el-GR" sz="2800" dirty="0" err="1"/>
              <a:t>αντιβομβικές</a:t>
            </a:r>
            <a:r>
              <a:rPr lang="el-GR" sz="2800" dirty="0"/>
              <a:t> στολές, ανιχνευτές μετάλλων διαφόρων τύπων, ανιχνευτές εκρηκτικών και ακτινογραφικά.</a:t>
            </a:r>
          </a:p>
        </p:txBody>
      </p:sp>
      <p:pic>
        <p:nvPicPr>
          <p:cNvPr id="7" name="6 - Εικόνα" descr="images (1).jpg"/>
          <p:cNvPicPr>
            <a:picLocks noChangeAspect="1"/>
          </p:cNvPicPr>
          <p:nvPr/>
        </p:nvPicPr>
        <p:blipFill>
          <a:blip r:embed="rId2" cstate="print"/>
          <a:stretch>
            <a:fillRect/>
          </a:stretch>
        </p:blipFill>
        <p:spPr>
          <a:xfrm>
            <a:off x="467544" y="2060848"/>
            <a:ext cx="3816424" cy="3240360"/>
          </a:xfrm>
          <a:prstGeom prst="rect">
            <a:avLst/>
          </a:prstGeom>
          <a:effectLst>
            <a:outerShdw blurRad="76200" dir="13500000" sy="23000" kx="1200000" algn="br" rotWithShape="0">
              <a:prstClr val="black">
                <a:alpha val="20000"/>
              </a:prstClr>
            </a:outerShdw>
            <a:softEdge rad="317500"/>
          </a:effectLst>
        </p:spPr>
      </p:pic>
      <p:pic>
        <p:nvPicPr>
          <p:cNvPr id="8" name="7 - Εικόνα" descr="TEEM_485_355.jpg"/>
          <p:cNvPicPr>
            <a:picLocks noChangeAspect="1"/>
          </p:cNvPicPr>
          <p:nvPr/>
        </p:nvPicPr>
        <p:blipFill>
          <a:blip r:embed="rId3" cstate="print"/>
          <a:stretch>
            <a:fillRect/>
          </a:stretch>
        </p:blipFill>
        <p:spPr>
          <a:xfrm>
            <a:off x="4283968" y="3068960"/>
            <a:ext cx="4608512" cy="3096344"/>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179512" y="0"/>
            <a:ext cx="3080321" cy="1268760"/>
          </a:xfrm>
        </p:spPr>
        <p:txBody>
          <a:bodyPr>
            <a:normAutofit fontScale="90000"/>
          </a:bodyPr>
          <a:lstStyle/>
          <a:p>
            <a:r>
              <a:rPr lang="el-GR" dirty="0"/>
              <a:t/>
            </a:r>
            <a:br>
              <a:rPr lang="el-GR" dirty="0"/>
            </a:br>
            <a:r>
              <a:rPr lang="el-GR" sz="2800" u="sng" dirty="0" err="1"/>
              <a:t>Όμάδα</a:t>
            </a:r>
            <a:r>
              <a:rPr lang="el-GR" sz="2800" u="sng" dirty="0"/>
              <a:t> Σκύλων Ελληνικής Αστυνομίας</a:t>
            </a:r>
          </a:p>
        </p:txBody>
      </p:sp>
      <p:pic>
        <p:nvPicPr>
          <p:cNvPr id="7" name="6 - Θέση περιεχομένου" descr="12082012-k9evros2s.jpg"/>
          <p:cNvPicPr>
            <a:picLocks noGrp="1" noChangeAspect="1"/>
          </p:cNvPicPr>
          <p:nvPr>
            <p:ph idx="1"/>
          </p:nvPr>
        </p:nvPicPr>
        <p:blipFill>
          <a:blip r:embed="rId2" cstate="print"/>
          <a:stretch>
            <a:fillRect/>
          </a:stretch>
        </p:blipFill>
        <p:spPr>
          <a:xfrm>
            <a:off x="4067944" y="908720"/>
            <a:ext cx="4536503" cy="3600400"/>
          </a:xfrm>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pic>
      <p:sp>
        <p:nvSpPr>
          <p:cNvPr id="6" name="5 - Θέση κειμένου"/>
          <p:cNvSpPr>
            <a:spLocks noGrp="1"/>
          </p:cNvSpPr>
          <p:nvPr>
            <p:ph type="body" sz="half" idx="2"/>
          </p:nvPr>
        </p:nvSpPr>
        <p:spPr>
          <a:xfrm>
            <a:off x="0" y="1435100"/>
            <a:ext cx="3465513" cy="5422900"/>
          </a:xfrm>
          <a:gradFill flip="none" rotWithShape="1">
            <a:gsLst>
              <a:gs pos="0">
                <a:schemeClr val="accent5">
                  <a:lumMod val="20000"/>
                  <a:lumOff val="80000"/>
                  <a:shade val="30000"/>
                  <a:satMod val="115000"/>
                </a:schemeClr>
              </a:gs>
              <a:gs pos="50000">
                <a:schemeClr val="accent5">
                  <a:lumMod val="20000"/>
                  <a:lumOff val="80000"/>
                  <a:shade val="67500"/>
                  <a:satMod val="115000"/>
                </a:schemeClr>
              </a:gs>
              <a:gs pos="100000">
                <a:schemeClr val="accent5">
                  <a:lumMod val="20000"/>
                  <a:lumOff val="80000"/>
                  <a:shade val="100000"/>
                  <a:satMod val="115000"/>
                </a:schemeClr>
              </a:gs>
            </a:gsLst>
            <a:lin ang="2700000" scaled="1"/>
            <a:tileRect/>
          </a:gradFill>
        </p:spPr>
        <p:txBody>
          <a:bodyPr>
            <a:normAutofit lnSpcReduction="10000"/>
          </a:bodyPr>
          <a:lstStyle/>
          <a:p>
            <a:r>
              <a:rPr lang="el-GR" sz="2000" dirty="0"/>
              <a:t>Η Ομάδα Αστυνομικών Σκύλων ιδρύθηκε το 1986 με 6 σκύλους ναρκωτικών και έδρα την Αθήνα. Σήμερα η Υπηρεσία αριθμεί 188 αστυνομικούς σκύλους, με </a:t>
            </a:r>
            <a:r>
              <a:rPr lang="el-GR" sz="2000" b="1" dirty="0">
                <a:hlinkClick r:id="rId3"/>
              </a:rPr>
              <a:t>ράτσες</a:t>
            </a:r>
            <a:r>
              <a:rPr lang="el-GR" sz="2000" dirty="0"/>
              <a:t> όπως Γερμανικά ποιμενικά, </a:t>
            </a:r>
            <a:r>
              <a:rPr lang="el-GR" sz="2000" dirty="0" err="1"/>
              <a:t>retriever</a:t>
            </a:r>
            <a:r>
              <a:rPr lang="el-GR" sz="2000" dirty="0"/>
              <a:t> </a:t>
            </a:r>
            <a:r>
              <a:rPr lang="el-GR" sz="2000" dirty="0" err="1"/>
              <a:t>Golden</a:t>
            </a:r>
            <a:r>
              <a:rPr lang="el-GR" sz="2000" dirty="0"/>
              <a:t> ή </a:t>
            </a:r>
            <a:r>
              <a:rPr lang="el-GR" sz="2000" dirty="0" err="1"/>
              <a:t>Labrador</a:t>
            </a:r>
            <a:r>
              <a:rPr lang="el-GR" sz="2000" dirty="0"/>
              <a:t> και </a:t>
            </a:r>
            <a:r>
              <a:rPr lang="el-GR" sz="2000" dirty="0" err="1"/>
              <a:t>Μαλινουά</a:t>
            </a:r>
            <a:r>
              <a:rPr lang="el-GR" sz="2000" dirty="0"/>
              <a:t> (Βέλγικα Ποιμενικά). Εδρεύει στην Αθήνα, όπου κατανέμονται 71 σκύλοι, ενώ άλλοι 25 υπηρετούν στη Θεσσαλονίκη και οι υπόλοιποι στις πρωτεύουσες νομών ανά την Ελλάδα σε διάφορες </a:t>
            </a:r>
            <a:r>
              <a:rPr lang="el-GR" sz="2000" b="1" dirty="0">
                <a:hlinkClick r:id="rId4"/>
              </a:rPr>
              <a:t>Αστυνομικές </a:t>
            </a:r>
            <a:r>
              <a:rPr lang="el-GR" sz="2000" b="1" dirty="0" smtClean="0">
                <a:hlinkClick r:id="rId4"/>
              </a:rPr>
              <a:t>Διευθύνσεις</a:t>
            </a:r>
            <a:r>
              <a:rPr lang="el-GR" sz="2000" b="1" dirty="0" smtClean="0"/>
              <a:t>.</a:t>
            </a:r>
            <a:endParaRPr lang="el-GR" sz="2000" dirty="0"/>
          </a:p>
        </p:txBody>
      </p:sp>
    </p:spTree>
  </p:cSld>
  <p:clrMapOvr>
    <a:masterClrMapping/>
  </p:clrMapOvr>
  <p:transition>
    <p:wipe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0" y="1"/>
            <a:ext cx="5868144" cy="4149079"/>
          </a:xfrm>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8100000" scaled="1"/>
            <a:tileRect/>
          </a:gradFill>
        </p:spPr>
        <p:txBody>
          <a:bodyPr>
            <a:normAutofit fontScale="92500"/>
          </a:bodyPr>
          <a:lstStyle/>
          <a:p>
            <a:r>
              <a:rPr lang="el-GR" sz="2400" dirty="0"/>
              <a:t>Οι Αστυνομικοί σκύλοι είναι ένα συνδρομητικό «εργαλείο» στην πρόληψη και καταστολή που επιχειρείται γενικότερα από την Ελληνική Αστυνομία</a:t>
            </a:r>
            <a:r>
              <a:rPr lang="el-GR" sz="2400" dirty="0" smtClean="0"/>
              <a:t>.</a:t>
            </a:r>
            <a:r>
              <a:rPr lang="el-GR" sz="2400" dirty="0"/>
              <a:t> Η συνδρομή τους στο πολυσχιδές έργο της Ελληνικής Αστυνομίας είναι σημαντική και ιδιαίτερα στον τομέα ανεύρεσης ναρκωτικών ουσιών, στον εντοπισμό εκρηκτικών μηχανισμών και στην ενίσχυση των πεζών περιπολιών. Αυτές είναι και οι τρεις </a:t>
            </a:r>
            <a:r>
              <a:rPr lang="el-GR" sz="2400" b="1" dirty="0">
                <a:hlinkClick r:id="rId2"/>
              </a:rPr>
              <a:t>ειδικότητες συνοδών-χειριστών</a:t>
            </a:r>
            <a:r>
              <a:rPr lang="el-GR" sz="2400" dirty="0"/>
              <a:t> αστυνομικών σκύλων, κάθε μία με τα δικά της συγκεκριμένα </a:t>
            </a:r>
            <a:r>
              <a:rPr lang="el-GR" sz="2400" b="1" dirty="0">
                <a:hlinkClick r:id="rId3"/>
              </a:rPr>
              <a:t>καθήκοντα</a:t>
            </a:r>
            <a:r>
              <a:rPr lang="el-GR" sz="2400" b="1" dirty="0"/>
              <a:t>.</a:t>
            </a:r>
            <a:endParaRPr lang="el-GR" sz="2400" dirty="0"/>
          </a:p>
        </p:txBody>
      </p:sp>
      <p:sp>
        <p:nvSpPr>
          <p:cNvPr id="2" name="1 - Τίτλος"/>
          <p:cNvSpPr>
            <a:spLocks noGrp="1"/>
          </p:cNvSpPr>
          <p:nvPr>
            <p:ph type="title"/>
          </p:nvPr>
        </p:nvSpPr>
        <p:spPr/>
        <p:txBody>
          <a:bodyPr/>
          <a:lstStyle/>
          <a:p>
            <a:endParaRPr lang="el-GR"/>
          </a:p>
        </p:txBody>
      </p:sp>
      <p:pic>
        <p:nvPicPr>
          <p:cNvPr id="5" name="4 - Θέση περιεχομένου" descr="αρχείο λήψης.jpg"/>
          <p:cNvPicPr>
            <a:picLocks noGrp="1" noChangeAspect="1"/>
          </p:cNvPicPr>
          <p:nvPr>
            <p:ph idx="1"/>
          </p:nvPr>
        </p:nvPicPr>
        <p:blipFill>
          <a:blip r:embed="rId4" cstate="print"/>
          <a:stretch>
            <a:fillRect/>
          </a:stretch>
        </p:blipFill>
        <p:spPr>
          <a:xfrm>
            <a:off x="5940152" y="2204864"/>
            <a:ext cx="3203848" cy="3384376"/>
          </a:xfrm>
          <a:ln>
            <a:noFill/>
          </a:ln>
          <a:effectLst>
            <a:glow rad="101600">
              <a:schemeClr val="accent1">
                <a:satMod val="175000"/>
                <a:alpha val="40000"/>
              </a:schemeClr>
            </a:glow>
            <a:outerShdw blurRad="190500" dist="228600" dir="2700000" algn="ctr">
              <a:srgbClr val="000000">
                <a:alpha val="30000"/>
              </a:srgbClr>
            </a:outerShdw>
          </a:effectLst>
          <a:scene3d>
            <a:camera prst="obliqueTopRight"/>
            <a:lightRig rig="glow" dir="t">
              <a:rot lat="0" lon="0" rev="4800000"/>
            </a:lightRig>
          </a:scene3d>
          <a:sp3d prstMaterial="matte">
            <a:bevelT w="127000" h="63500"/>
          </a:sp3d>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188640"/>
            <a:ext cx="3008313" cy="908720"/>
          </a:xfrm>
          <a:solidFill>
            <a:schemeClr val="tx2">
              <a:lumMod val="40000"/>
              <a:lumOff val="60000"/>
            </a:schemeClr>
          </a:solidFill>
        </p:spPr>
        <p:style>
          <a:lnRef idx="2">
            <a:schemeClr val="dk1"/>
          </a:lnRef>
          <a:fillRef idx="1">
            <a:schemeClr val="lt1"/>
          </a:fillRef>
          <a:effectRef idx="0">
            <a:schemeClr val="dk1"/>
          </a:effectRef>
          <a:fontRef idx="minor">
            <a:schemeClr val="dk1"/>
          </a:fontRef>
        </p:style>
        <p:txBody>
          <a:bodyPr>
            <a:normAutofit fontScale="90000"/>
          </a:bodyPr>
          <a:lstStyle/>
          <a:p>
            <a:r>
              <a:rPr lang="el-GR" sz="2800" u="sng" dirty="0"/>
              <a:t>Διεύθυνση </a:t>
            </a:r>
            <a:r>
              <a:rPr lang="el-GR" sz="2800" u="sng" dirty="0" smtClean="0"/>
              <a:t>Υγειονομικού</a:t>
            </a:r>
            <a:endParaRPr lang="el-GR" sz="2800" u="sng" dirty="0"/>
          </a:p>
        </p:txBody>
      </p:sp>
      <p:sp>
        <p:nvSpPr>
          <p:cNvPr id="3" name="2 - Θέση περιεχομένου"/>
          <p:cNvSpPr>
            <a:spLocks noGrp="1"/>
          </p:cNvSpPr>
          <p:nvPr>
            <p:ph idx="1"/>
          </p:nvPr>
        </p:nvSpPr>
        <p:spPr/>
        <p:txBody>
          <a:bodyPr/>
          <a:lstStyle/>
          <a:p>
            <a:endParaRPr lang="el-GR"/>
          </a:p>
        </p:txBody>
      </p:sp>
      <p:sp>
        <p:nvSpPr>
          <p:cNvPr id="4" name="3 - Θέση κειμένου"/>
          <p:cNvSpPr>
            <a:spLocks noGrp="1"/>
          </p:cNvSpPr>
          <p:nvPr>
            <p:ph type="body" sz="half" idx="2"/>
          </p:nvPr>
        </p:nvSpPr>
        <p:spPr>
          <a:xfrm>
            <a:off x="0" y="1268760"/>
            <a:ext cx="9144000" cy="5472608"/>
          </a:xfrm>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lin ang="16200000" scaled="1"/>
            <a:tileRect/>
          </a:gradFill>
        </p:spPr>
        <p:style>
          <a:lnRef idx="1">
            <a:schemeClr val="accent5"/>
          </a:lnRef>
          <a:fillRef idx="2">
            <a:schemeClr val="accent5"/>
          </a:fillRef>
          <a:effectRef idx="1">
            <a:schemeClr val="accent5"/>
          </a:effectRef>
          <a:fontRef idx="minor">
            <a:schemeClr val="dk1"/>
          </a:fontRef>
        </p:style>
        <p:txBody>
          <a:bodyPr>
            <a:normAutofit lnSpcReduction="10000"/>
          </a:bodyPr>
          <a:lstStyle/>
          <a:p>
            <a:endParaRPr lang="el-GR" sz="2800" dirty="0" smtClean="0"/>
          </a:p>
          <a:p>
            <a:r>
              <a:rPr lang="el-GR" sz="2800" i="1" dirty="0" smtClean="0"/>
              <a:t>Η </a:t>
            </a:r>
            <a:r>
              <a:rPr lang="el-GR" sz="2800" i="1" dirty="0"/>
              <a:t>Υγειονομική Υπηρεσία της Ελληνικής Αστυνομίας ασκείται </a:t>
            </a:r>
            <a:r>
              <a:rPr lang="el-GR" sz="2800" i="1" dirty="0" smtClean="0"/>
              <a:t>από </a:t>
            </a:r>
            <a:r>
              <a:rPr lang="el-GR" sz="2800" i="1" dirty="0"/>
              <a:t>τη Διεύθυνση Υγειονομικού, που έχει ως αποστολή</a:t>
            </a:r>
            <a:r>
              <a:rPr lang="el-GR" sz="2800" i="1" dirty="0" smtClean="0"/>
              <a:t>:</a:t>
            </a:r>
          </a:p>
          <a:p>
            <a:r>
              <a:rPr lang="el-GR" sz="2800" b="1" dirty="0"/>
              <a:t>α. </a:t>
            </a:r>
            <a:r>
              <a:rPr lang="el-GR" sz="2800" dirty="0"/>
              <a:t>Να μεριμνά για την οργάνωση και λειτουργία των ιατρείων, οδοντιατρείων, εργαστηρίων </a:t>
            </a:r>
            <a:r>
              <a:rPr lang="el-GR" sz="2800" dirty="0" err="1"/>
              <a:t>παρακλινικών</a:t>
            </a:r>
            <a:r>
              <a:rPr lang="el-GR" sz="2800" dirty="0"/>
              <a:t> εξετάσεων, </a:t>
            </a:r>
            <a:r>
              <a:rPr lang="el-GR" sz="2800" dirty="0" err="1"/>
              <a:t>φυσιοθεραπευτηρίων</a:t>
            </a:r>
            <a:r>
              <a:rPr lang="el-GR" sz="2800" dirty="0"/>
              <a:t>, αναρρωτηρίων, υγειονομικών επιτροπών και τραπεζών αίματος της Ελληνικής Αστυνομίας</a:t>
            </a:r>
            <a:r>
              <a:rPr lang="el-GR" sz="2800" dirty="0" smtClean="0"/>
              <a:t>.</a:t>
            </a:r>
          </a:p>
          <a:p>
            <a:endParaRPr lang="el-GR" sz="2800" dirty="0"/>
          </a:p>
          <a:p>
            <a:r>
              <a:rPr lang="el-GR" sz="2800" b="1" dirty="0"/>
              <a:t>β. </a:t>
            </a:r>
            <a:r>
              <a:rPr lang="el-GR" sz="2800" dirty="0"/>
              <a:t>Να παρέχει </a:t>
            </a:r>
            <a:r>
              <a:rPr lang="el-GR" sz="2800" dirty="0" err="1"/>
              <a:t>εξωνοσοκομειακή</a:t>
            </a:r>
            <a:r>
              <a:rPr lang="el-GR" sz="2800" dirty="0"/>
              <a:t> ιατρική και οδοντιατρική περίθαλψη στο προσωπικό της Ελληνικής Αστυνομίας.</a:t>
            </a:r>
          </a:p>
          <a:p>
            <a:endParaRPr lang="el-GR" sz="2800" i="1" dirty="0"/>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0" y="0"/>
            <a:ext cx="9144000" cy="6858000"/>
          </a:xfrm>
          <a:blipFill dpi="0" rotWithShape="1">
            <a:blip r:embed="rId2">
              <a:extLst>
                <a:ext uri="{28A0092B-C50C-407E-A947-70E740481C1C}">
                  <a14:useLocalDpi xmlns:a14="http://schemas.microsoft.com/office/drawing/2010/main" val="0"/>
                </a:ext>
              </a:extLst>
            </a:blip>
            <a:srcRect/>
            <a:stretch>
              <a:fillRect/>
            </a:stretch>
          </a:blipFill>
        </p:spPr>
        <p:txBody>
          <a:bodyPr/>
          <a:lstStyle/>
          <a:p>
            <a:pPr marL="0" indent="0" algn="ctr">
              <a:buNone/>
            </a:pPr>
            <a:r>
              <a:rPr lang="el-GR" b="1" i="1" u="sng" dirty="0" smtClean="0"/>
              <a:t>ΙΣΤΟΡΙΑ ΚΑΙ ΑΡΜΟΔΙΟΤΗΤΕΣ</a:t>
            </a:r>
            <a:endParaRPr lang="el-GR" dirty="0" smtClean="0"/>
          </a:p>
          <a:p>
            <a:pPr marL="0" indent="0">
              <a:buNone/>
            </a:pPr>
            <a:endParaRPr lang="el-GR" dirty="0" smtClean="0"/>
          </a:p>
          <a:p>
            <a:pPr marL="0" indent="0">
              <a:buNone/>
            </a:pPr>
            <a:r>
              <a:rPr lang="el-GR" dirty="0" smtClean="0">
                <a:solidFill>
                  <a:schemeClr val="tx1">
                    <a:lumMod val="95000"/>
                    <a:lumOff val="5000"/>
                  </a:schemeClr>
                </a:solidFill>
              </a:rPr>
              <a:t>Η Ελληνική αστυνομία με τη σημερινή της μορφή</a:t>
            </a:r>
          </a:p>
          <a:p>
            <a:pPr marL="0" indent="0">
              <a:buNone/>
            </a:pPr>
            <a:r>
              <a:rPr lang="el-GR" dirty="0" smtClean="0"/>
              <a:t>δημιουργήθηκε το </a:t>
            </a:r>
            <a:r>
              <a:rPr lang="el-GR" u="sng" dirty="0" smtClean="0">
                <a:solidFill>
                  <a:srgbClr val="FF0000"/>
                </a:solidFill>
              </a:rPr>
              <a:t>1984</a:t>
            </a:r>
            <a:r>
              <a:rPr lang="el-GR" dirty="0" smtClean="0"/>
              <a:t>, με τη συγχώνευση της </a:t>
            </a:r>
          </a:p>
          <a:p>
            <a:pPr marL="0" indent="0">
              <a:buNone/>
            </a:pPr>
            <a:r>
              <a:rPr lang="el-GR" dirty="0" smtClean="0"/>
              <a:t>Χωροφυλακής και της Αστυνομίας Πόλεων (</a:t>
            </a:r>
            <a:r>
              <a:rPr lang="el-GR" dirty="0" smtClean="0">
                <a:solidFill>
                  <a:srgbClr val="FF0000"/>
                </a:solidFill>
              </a:rPr>
              <a:t>νόμος</a:t>
            </a:r>
          </a:p>
          <a:p>
            <a:pPr marL="0" indent="0">
              <a:buNone/>
            </a:pPr>
            <a:r>
              <a:rPr lang="el-GR" dirty="0" smtClean="0">
                <a:solidFill>
                  <a:srgbClr val="FF0000"/>
                </a:solidFill>
              </a:rPr>
              <a:t>1481/1-10-1984, ΦΕΚ Α΄-152</a:t>
            </a:r>
            <a:r>
              <a:rPr lang="el-GR" dirty="0" smtClean="0"/>
              <a:t>).</a:t>
            </a:r>
          </a:p>
          <a:p>
            <a:pPr marL="0" indent="0">
              <a:buNone/>
            </a:pPr>
            <a:endParaRPr lang="el-GR" dirty="0" smtClean="0"/>
          </a:p>
          <a:p>
            <a:pPr marL="0" indent="0">
              <a:buNone/>
            </a:pPr>
            <a:endParaRPr lang="el-GR" dirty="0"/>
          </a:p>
          <a:p>
            <a:pPr marL="0" indent="0">
              <a:buNone/>
            </a:pPr>
            <a:r>
              <a:rPr lang="el-GR" dirty="0" smtClean="0"/>
              <a:t>Σύμφωνα με το νόμο 2800/2000, είναι </a:t>
            </a:r>
          </a:p>
          <a:p>
            <a:pPr marL="0" indent="0">
              <a:buNone/>
            </a:pPr>
            <a:r>
              <a:rPr lang="el-GR" dirty="0" smtClean="0"/>
              <a:t>Σώμα Ασφαλείας και </a:t>
            </a:r>
            <a:r>
              <a:rPr lang="el-GR" dirty="0"/>
              <a:t>έ</a:t>
            </a:r>
            <a:r>
              <a:rPr lang="el-GR" dirty="0" smtClean="0"/>
              <a:t>χει ως αποστολή τα εξής</a:t>
            </a:r>
            <a:r>
              <a:rPr lang="en-US" dirty="0" smtClean="0"/>
              <a:t>:</a:t>
            </a:r>
            <a:endParaRPr lang="el-GR" dirty="0" smtClean="0"/>
          </a:p>
          <a:p>
            <a:pPr marL="0" indent="0" algn="ctr">
              <a:buNone/>
            </a:pPr>
            <a:endParaRPr lang="el-GR" dirty="0"/>
          </a:p>
        </p:txBody>
      </p:sp>
    </p:spTree>
    <p:extLst>
      <p:ext uri="{BB962C8B-B14F-4D97-AF65-F5344CB8AC3E}">
        <p14:creationId xmlns:p14="http://schemas.microsoft.com/office/powerpoint/2010/main" val="33501240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lstStyle/>
          <a:p>
            <a:endParaRPr lang="el-GR"/>
          </a:p>
        </p:txBody>
      </p:sp>
      <p:sp>
        <p:nvSpPr>
          <p:cNvPr id="6" name="5 - Θέση περιεχομένου"/>
          <p:cNvSpPr>
            <a:spLocks noGrp="1"/>
          </p:cNvSpPr>
          <p:nvPr>
            <p:ph idx="1"/>
          </p:nvPr>
        </p:nvSpPr>
        <p:spPr>
          <a:xfrm>
            <a:off x="0" y="0"/>
            <a:ext cx="9144000" cy="6858000"/>
          </a:xfrm>
        </p:spPr>
        <p:txBody>
          <a:bodyPr>
            <a:normAutofit fontScale="92500" lnSpcReduction="10000"/>
          </a:bodyPr>
          <a:lstStyle/>
          <a:p>
            <a:r>
              <a:rPr lang="el-GR" sz="2400" b="1" dirty="0"/>
              <a:t>γ. </a:t>
            </a:r>
            <a:r>
              <a:rPr lang="el-GR" sz="2400" dirty="0"/>
              <a:t>Να παρακολουθεί την υγεία του προσωπικού, να μεριμνά για την περίθαλψη των ασθενών και να επιβλέπει την πορεία των νοσηλευομένων στα νοσηλευτικά ιδρύματα</a:t>
            </a:r>
            <a:r>
              <a:rPr lang="el-GR" sz="2400" dirty="0" smtClean="0"/>
              <a:t>.</a:t>
            </a:r>
          </a:p>
          <a:p>
            <a:endParaRPr lang="el-GR" sz="2400" dirty="0"/>
          </a:p>
          <a:p>
            <a:r>
              <a:rPr lang="el-GR" sz="2400" b="1" dirty="0"/>
              <a:t>δ. </a:t>
            </a:r>
            <a:r>
              <a:rPr lang="el-GR" sz="2400" dirty="0"/>
              <a:t>Να παρέχει επείγουσα ιατρική βοήθεια σε ιδιώτες ασθενείς που κρατούνται ή μετάγονται από Υπηρεσίες της Ελληνικής Αστυνομίας</a:t>
            </a:r>
            <a:r>
              <a:rPr lang="el-GR" sz="2400" dirty="0" smtClean="0"/>
              <a:t>.</a:t>
            </a:r>
          </a:p>
          <a:p>
            <a:endParaRPr lang="el-GR" sz="2400" dirty="0"/>
          </a:p>
          <a:p>
            <a:r>
              <a:rPr lang="el-GR" sz="2400" b="1" dirty="0"/>
              <a:t>ε. </a:t>
            </a:r>
            <a:r>
              <a:rPr lang="el-GR" sz="2400" dirty="0"/>
              <a:t>Να προβαίνει στην εξέταση της σωματικής ικανότητας του προσωπικού και των υποψηφίων για να προσληφθούν στο Υπουργείο Προστασίας του Πολίτη, καθώς και εκείνων που πρόκειται να προσληφθούν ως προσωπικό ασφαλείας, σύμφωνα με το άρθρο 19, του Ν.1339/1983 (Α-35</a:t>
            </a:r>
            <a:r>
              <a:rPr lang="el-GR" sz="2400" dirty="0" smtClean="0"/>
              <a:t>)</a:t>
            </a:r>
          </a:p>
          <a:p>
            <a:endParaRPr lang="el-GR" sz="2400" dirty="0"/>
          </a:p>
          <a:p>
            <a:r>
              <a:rPr lang="el-GR" sz="2400" b="1" dirty="0"/>
              <a:t>στ. </a:t>
            </a:r>
            <a:r>
              <a:rPr lang="el-GR" sz="2400" dirty="0"/>
              <a:t>Να μελετά και να εισηγείται υγειονομικής φύσεως θέματα της Ελληνικής Αστυνομίας</a:t>
            </a:r>
            <a:r>
              <a:rPr lang="el-GR" sz="2600" dirty="0" smtClean="0"/>
              <a:t>.</a:t>
            </a:r>
          </a:p>
          <a:p>
            <a:endParaRPr lang="el-GR" sz="2600" dirty="0"/>
          </a:p>
          <a:p>
            <a:r>
              <a:rPr lang="el-GR" sz="2400" b="1" dirty="0"/>
              <a:t>ζ. </a:t>
            </a:r>
            <a:r>
              <a:rPr lang="el-GR" sz="2400" dirty="0"/>
              <a:t>Να εισηγείται μέτρα και να συντονίζει την επάρκεια, την κατάρτιση και την επιμόρφωση του επιστημονικού και λοιπού προσωπικού, καθώς και να εφοδιάζει τις υγειονομικές μονάδες του Σώματος με τα απαραίτητα επιστημονικά ιατρικά όργανα, εργαλεία και λοιπά μέσα.</a:t>
            </a:r>
          </a:p>
          <a:p>
            <a:endParaRPr lang="el-G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0" y="0"/>
            <a:ext cx="9144000" cy="6858000"/>
          </a:xfrm>
          <a:solidFill>
            <a:schemeClr val="bg2">
              <a:lumMod val="90000"/>
            </a:schemeClr>
          </a:solidFill>
        </p:spPr>
        <p:txBody>
          <a:bodyPr>
            <a:normAutofit lnSpcReduction="10000"/>
          </a:bodyPr>
          <a:lstStyle/>
          <a:p>
            <a:pPr>
              <a:buNone/>
            </a:pPr>
            <a:r>
              <a:rPr lang="el-GR" sz="2800" b="1" u="sng" dirty="0" smtClean="0"/>
              <a:t>Υπηρεσία </a:t>
            </a:r>
            <a:r>
              <a:rPr lang="el-GR" sz="2800" b="1" u="sng" dirty="0"/>
              <a:t>Οικονομικής Αστυνομίας και Δίωξης Ηλεκτρονικού </a:t>
            </a:r>
            <a:r>
              <a:rPr lang="el-GR" sz="2800" b="1" u="sng" dirty="0" smtClean="0"/>
              <a:t>Εγκλήματος</a:t>
            </a:r>
          </a:p>
          <a:p>
            <a:pPr>
              <a:buNone/>
            </a:pPr>
            <a:endParaRPr lang="el-GR" sz="2800" b="1" u="sng" dirty="0"/>
          </a:p>
          <a:p>
            <a:pPr>
              <a:buNone/>
            </a:pPr>
            <a:r>
              <a:rPr lang="el-GR" sz="2600" dirty="0"/>
              <a:t>Η Υπηρεσία Οικονομικής Αστυνομίας και Δίωξης Ηλεκτρονικού Εγκλήματος είναι ειδική αυτοτελής Κεντρική Υπηρεσία της Ελληνικής Αστυνομίας με αποστολή τη διερεύνηση, εξιχνίαση και δίωξη εγκλημάτων που τελέστηκαν σε βάρος των συμφερόντων του δημοσίου και την Εθνικής Οικονομίας ή έχουν τα χαρακτηριστικά του οργανωμένου οικονομικού εγκλήματος, καθώς και οποιαδήποτε εγκλήματα διαπράττονται με τη χρήση του </a:t>
            </a:r>
            <a:r>
              <a:rPr lang="el-GR" sz="2600" dirty="0" err="1" smtClean="0"/>
              <a:t>διαδικτύου.Υπάγεται</a:t>
            </a:r>
            <a:r>
              <a:rPr lang="el-GR" sz="2600" dirty="0" smtClean="0"/>
              <a:t> </a:t>
            </a:r>
            <a:r>
              <a:rPr lang="el-GR" sz="2600" dirty="0"/>
              <a:t>απευθείας στον Αρχηγό της Ελληνικής Αστυνομίας και εποπτεύεται στην προανακριτική της δράση από τον Εισαγγελέα του Οργανωμένου Εγκλήματος.</a:t>
            </a:r>
          </a:p>
          <a:p>
            <a:pPr>
              <a:buNone/>
            </a:pPr>
            <a:r>
              <a:rPr lang="el-GR" sz="2600" dirty="0"/>
              <a:t>Άρχισε τη λειτουργία της τον Ιούλιο του 2011 και διέπεται από ειδικό θεσμικό πλαίσιο.</a:t>
            </a:r>
          </a:p>
          <a:p>
            <a:pPr>
              <a:buNone/>
            </a:pPr>
            <a:endParaRPr lang="el-GR" sz="2800" u="sng"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0" y="0"/>
            <a:ext cx="3465513" cy="1196752"/>
          </a:xfrm>
        </p:spPr>
        <p:txBody>
          <a:bodyPr>
            <a:noAutofit/>
          </a:bodyPr>
          <a:lstStyle/>
          <a:p>
            <a:r>
              <a:rPr lang="el-GR" u="sng" dirty="0"/>
              <a:t>Υπηρεσία Εναερίων Μέσων Ελληνικής Αστυνομίας (Υ.Ε.Μ.Ε.Α.)</a:t>
            </a:r>
          </a:p>
        </p:txBody>
      </p:sp>
      <p:pic>
        <p:nvPicPr>
          <p:cNvPr id="7" name="6 - Θέση περιεχομένου" descr="images (2).jpg"/>
          <p:cNvPicPr>
            <a:picLocks noGrp="1" noChangeAspect="1"/>
          </p:cNvPicPr>
          <p:nvPr>
            <p:ph idx="1"/>
          </p:nvPr>
        </p:nvPicPr>
        <p:blipFill>
          <a:blip r:embed="rId2" cstate="print"/>
          <a:stretch>
            <a:fillRect/>
          </a:stretch>
        </p:blipFill>
        <p:spPr>
          <a:xfrm>
            <a:off x="5436096" y="0"/>
            <a:ext cx="3384376" cy="3312368"/>
          </a:xfrm>
          <a:prstGeom prst="rect">
            <a:avLst/>
          </a:prstGeom>
          <a:effectLst>
            <a:reflection blurRad="6350" stA="50000" endA="300" endPos="55000" dir="5400000" sy="-100000" algn="bl" rotWithShape="0"/>
          </a:effectLst>
          <a:scene3d>
            <a:camera prst="isometricRightUp"/>
            <a:lightRig rig="threePt" dir="t"/>
          </a:scene3d>
        </p:spPr>
      </p:pic>
      <p:sp>
        <p:nvSpPr>
          <p:cNvPr id="6" name="5 - Θέση κειμένου"/>
          <p:cNvSpPr>
            <a:spLocks noGrp="1"/>
          </p:cNvSpPr>
          <p:nvPr>
            <p:ph type="body" sz="half" idx="2"/>
          </p:nvPr>
        </p:nvSpPr>
        <p:spPr>
          <a:xfrm>
            <a:off x="0" y="1268760"/>
            <a:ext cx="4139952" cy="5589240"/>
          </a:xfrm>
        </p:spPr>
        <p:txBody>
          <a:bodyPr>
            <a:noAutofit/>
          </a:bodyPr>
          <a:lstStyle/>
          <a:p>
            <a:r>
              <a:rPr lang="el-GR" sz="2000" dirty="0"/>
              <a:t>H Υπηρεσία Εναέριων Μέσων έχει ως αποστολή την από αέρος υποστήριξη και ενίσχυση του έργου της Ελληνικής Αστυνομίας (Ν. 2334/95).</a:t>
            </a:r>
            <a:r>
              <a:rPr lang="el-GR" sz="2000" dirty="0" smtClean="0"/>
              <a:t/>
            </a:r>
            <a:br>
              <a:rPr lang="el-GR" sz="2000" dirty="0" smtClean="0"/>
            </a:br>
            <a:r>
              <a:rPr lang="el-GR" sz="2000" dirty="0"/>
              <a:t> </a:t>
            </a:r>
            <a:r>
              <a:rPr lang="el-GR" sz="2000" dirty="0" smtClean="0"/>
              <a:t>Η </a:t>
            </a:r>
            <a:r>
              <a:rPr lang="el-GR" sz="2000" dirty="0"/>
              <a:t>Υ.Ε.Μ.Ε.Α. διαθέτει πέντε ελικόπτερα, εκ των οποίων τα τρία είναι τύπου ΒΟ-105 και τα άλλα δύο EC-135. Είναι δικινητήρια με </a:t>
            </a:r>
            <a:r>
              <a:rPr lang="el-GR" sz="2000" dirty="0" err="1"/>
              <a:t>στροβιλοαξονικούς</a:t>
            </a:r>
            <a:r>
              <a:rPr lang="el-GR" sz="2000" dirty="0"/>
              <a:t> κινητήρες (</a:t>
            </a:r>
            <a:r>
              <a:rPr lang="el-GR" sz="2000" dirty="0" err="1"/>
              <a:t>Turboshaft</a:t>
            </a:r>
            <a:r>
              <a:rPr lang="el-GR" sz="2000" dirty="0"/>
              <a:t> </a:t>
            </a:r>
            <a:r>
              <a:rPr lang="el-GR" sz="2000" dirty="0" err="1"/>
              <a:t>Engines</a:t>
            </a:r>
            <a:r>
              <a:rPr lang="el-GR" sz="2000" dirty="0"/>
              <a:t>) και σύγχρονα συστήματα στροφείων. Επίσης, είναι εφοδιασμένα με σύγχρονο εξοπλισμό για υποστήριξη επιχειρήσεων όπως διόπτρες νυχτερινής όρασης και σύστημα λήψης και μετάδοσης εικόνας με δυνατότητα θερμικής απεικόνισης.</a:t>
            </a:r>
          </a:p>
        </p:txBody>
      </p:sp>
      <p:pic>
        <p:nvPicPr>
          <p:cNvPr id="8" name="7 - Εικόνα" descr="images.jpg"/>
          <p:cNvPicPr>
            <a:picLocks noChangeAspect="1"/>
          </p:cNvPicPr>
          <p:nvPr/>
        </p:nvPicPr>
        <p:blipFill>
          <a:blip r:embed="rId3" cstate="print"/>
          <a:stretch>
            <a:fillRect/>
          </a:stretch>
        </p:blipFill>
        <p:spPr>
          <a:xfrm>
            <a:off x="4101899" y="4437112"/>
            <a:ext cx="4752528" cy="2160239"/>
          </a:xfrm>
          <a:prstGeom prst="rect">
            <a:avLst/>
          </a:prstGeom>
          <a:effectLst>
            <a:innerShdw blurRad="63500" dist="50800" dir="18900000">
              <a:prstClr val="black">
                <a:alpha val="50000"/>
              </a:prstClr>
            </a:innerShdw>
            <a:softEdge rad="317500"/>
          </a:effectLst>
        </p:spPr>
      </p:pic>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 Τίτλος"/>
          <p:cNvSpPr>
            <a:spLocks noGrp="1"/>
          </p:cNvSpPr>
          <p:nvPr>
            <p:ph type="title"/>
          </p:nvPr>
        </p:nvSpPr>
        <p:spPr/>
        <p:txBody>
          <a:bodyPr/>
          <a:lstStyle/>
          <a:p>
            <a:endParaRPr lang="el-GR"/>
          </a:p>
        </p:txBody>
      </p:sp>
      <p:sp>
        <p:nvSpPr>
          <p:cNvPr id="8" name="7 - Θέση περιεχομένου"/>
          <p:cNvSpPr>
            <a:spLocks noGrp="1"/>
          </p:cNvSpPr>
          <p:nvPr>
            <p:ph idx="1"/>
          </p:nvPr>
        </p:nvSpPr>
        <p:spPr>
          <a:xfrm>
            <a:off x="457200" y="260648"/>
            <a:ext cx="8229600" cy="6408712"/>
          </a:xfrm>
          <a:scene3d>
            <a:camera prst="perspectiveContrastingRightFacing"/>
            <a:lightRig rig="threePt" dir="t"/>
          </a:scene3d>
        </p:spPr>
        <p:txBody>
          <a:bodyPr>
            <a:normAutofit/>
          </a:bodyPr>
          <a:lstStyle/>
          <a:p>
            <a:pPr algn="ctr">
              <a:buNone/>
            </a:pPr>
            <a:r>
              <a:rPr lang="el-GR" sz="4000" u="sng" dirty="0" smtClean="0"/>
              <a:t>ΗΛΕΚΤΡΟΝΙΚΕΣ ΠΗΓΕΣ</a:t>
            </a:r>
            <a:r>
              <a:rPr lang="en-US" sz="4000" u="sng" dirty="0" smtClean="0"/>
              <a:t>:</a:t>
            </a:r>
          </a:p>
          <a:p>
            <a:pPr algn="ctr">
              <a:buNone/>
            </a:pPr>
            <a:endParaRPr lang="el-GR" sz="4000" u="sng" dirty="0" smtClean="0"/>
          </a:p>
          <a:p>
            <a:pPr algn="ctr">
              <a:buNone/>
            </a:pPr>
            <a:endParaRPr lang="en-US" sz="4000" u="sng" dirty="0" smtClean="0"/>
          </a:p>
          <a:p>
            <a:r>
              <a:rPr lang="en-US" sz="3600" dirty="0" smtClean="0">
                <a:hlinkClick r:id="rId2"/>
              </a:rPr>
              <a:t>http://astynomia.gr</a:t>
            </a:r>
            <a:r>
              <a:rPr lang="en-US" sz="3600" dirty="0" smtClean="0"/>
              <a:t>    22/11/12</a:t>
            </a:r>
            <a:endParaRPr lang="el-GR" sz="3600" dirty="0" smtClean="0"/>
          </a:p>
          <a:p>
            <a:endParaRPr lang="en-US" sz="3600" dirty="0" smtClean="0"/>
          </a:p>
          <a:p>
            <a:pPr marL="0" indent="0">
              <a:buNone/>
            </a:pPr>
            <a:endParaRPr lang="en-US" sz="3600" dirty="0"/>
          </a:p>
          <a:p>
            <a:r>
              <a:rPr lang="en-US" sz="3600" dirty="0" smtClean="0">
                <a:hlinkClick r:id="rId3"/>
              </a:rPr>
              <a:t>http://wikipedia.gr</a:t>
            </a:r>
            <a:r>
              <a:rPr lang="en-US" sz="3600" dirty="0" smtClean="0"/>
              <a:t>      22/11/12</a:t>
            </a:r>
          </a:p>
          <a:p>
            <a:endParaRPr lang="en-US" sz="360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1403648" y="1556792"/>
            <a:ext cx="7416824" cy="4669979"/>
          </a:xfr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0" scaled="1"/>
            <a:tileRect/>
          </a:gradFill>
          <a:ln>
            <a:solidFill>
              <a:schemeClr val="tx2">
                <a:lumMod val="75000"/>
              </a:schemeClr>
            </a:solidFill>
          </a:ln>
          <a:effectLst>
            <a:outerShdw blurRad="76200" dir="13500000" sy="23000" kx="1200000" algn="br" rotWithShape="0">
              <a:prstClr val="black">
                <a:alpha val="20000"/>
              </a:prstClr>
            </a:outerShdw>
          </a:effectLst>
        </p:spPr>
        <p:txBody>
          <a:bodyPr>
            <a:normAutofit lnSpcReduction="10000"/>
          </a:bodyPr>
          <a:lstStyle/>
          <a:p>
            <a:pPr algn="ctr">
              <a:buNone/>
            </a:pPr>
            <a:r>
              <a:rPr lang="el-GR" sz="5400" dirty="0" smtClean="0"/>
              <a:t>ΕΥΧΑΡΙΣΤΩ ΠΟΛΥ ΓΙΑ</a:t>
            </a:r>
          </a:p>
          <a:p>
            <a:pPr algn="ctr">
              <a:buNone/>
            </a:pPr>
            <a:r>
              <a:rPr lang="el-GR" sz="5400" dirty="0" smtClean="0"/>
              <a:t>ΤΗΝ</a:t>
            </a:r>
          </a:p>
          <a:p>
            <a:pPr algn="ctr">
              <a:buNone/>
            </a:pPr>
            <a:r>
              <a:rPr lang="el-GR" sz="5400" dirty="0" smtClean="0"/>
              <a:t>ΠΡΟΣΟΧΗ ΣΑΣ!</a:t>
            </a:r>
          </a:p>
          <a:p>
            <a:pPr algn="ctr">
              <a:buNone/>
            </a:pPr>
            <a:endParaRPr lang="en-US" sz="5400" dirty="0" smtClean="0"/>
          </a:p>
          <a:p>
            <a:pPr algn="ctr">
              <a:buNone/>
            </a:pPr>
            <a:r>
              <a:rPr lang="el-GR" sz="5400" dirty="0" smtClean="0"/>
              <a:t>Γιάννης Βουγιουκλάκης</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188640"/>
            <a:ext cx="8229600" cy="5937523"/>
          </a:xfrm>
          <a:solidFill>
            <a:schemeClr val="bg1">
              <a:lumMod val="85000"/>
            </a:schemeClr>
          </a:solidFill>
        </p:spPr>
        <p:txBody>
          <a:bodyPr>
            <a:normAutofit lnSpcReduction="10000"/>
          </a:bodyPr>
          <a:lstStyle/>
          <a:p>
            <a:r>
              <a:rPr lang="el-GR" dirty="0"/>
              <a:t>την </a:t>
            </a:r>
            <a:r>
              <a:rPr lang="el-GR" dirty="0">
                <a:solidFill>
                  <a:schemeClr val="accent3">
                    <a:lumMod val="50000"/>
                  </a:schemeClr>
                </a:solidFill>
              </a:rPr>
              <a:t>εξασφάλιση</a:t>
            </a:r>
            <a:r>
              <a:rPr lang="el-GR" dirty="0"/>
              <a:t> της </a:t>
            </a:r>
            <a:r>
              <a:rPr lang="el-GR" dirty="0">
                <a:solidFill>
                  <a:srgbClr val="FF0000"/>
                </a:solidFill>
              </a:rPr>
              <a:t>δημόσιας</a:t>
            </a:r>
            <a:r>
              <a:rPr lang="el-GR" dirty="0"/>
              <a:t> </a:t>
            </a:r>
            <a:r>
              <a:rPr lang="el-GR" dirty="0">
                <a:solidFill>
                  <a:srgbClr val="FF0000"/>
                </a:solidFill>
              </a:rPr>
              <a:t>ειρήνης</a:t>
            </a:r>
            <a:r>
              <a:rPr lang="el-GR" dirty="0"/>
              <a:t> και </a:t>
            </a:r>
            <a:r>
              <a:rPr lang="el-GR" dirty="0">
                <a:solidFill>
                  <a:srgbClr val="FF0000"/>
                </a:solidFill>
              </a:rPr>
              <a:t>ευταξίας</a:t>
            </a:r>
            <a:r>
              <a:rPr lang="el-GR" dirty="0"/>
              <a:t> και της </a:t>
            </a:r>
            <a:r>
              <a:rPr lang="el-GR" dirty="0">
                <a:solidFill>
                  <a:srgbClr val="FF0000"/>
                </a:solidFill>
              </a:rPr>
              <a:t>απρόσκοπτης</a:t>
            </a:r>
            <a:r>
              <a:rPr lang="el-GR" dirty="0"/>
              <a:t> </a:t>
            </a:r>
            <a:r>
              <a:rPr lang="el-GR" dirty="0">
                <a:solidFill>
                  <a:srgbClr val="FF0000"/>
                </a:solidFill>
              </a:rPr>
              <a:t>κοινωνικής</a:t>
            </a:r>
            <a:r>
              <a:rPr lang="el-GR" dirty="0"/>
              <a:t> </a:t>
            </a:r>
            <a:r>
              <a:rPr lang="el-GR" dirty="0">
                <a:solidFill>
                  <a:srgbClr val="FF0000"/>
                </a:solidFill>
              </a:rPr>
              <a:t>διαβίωσης</a:t>
            </a:r>
            <a:r>
              <a:rPr lang="el-GR" dirty="0"/>
              <a:t> των πολιτών, που περιλαμβάνει την άσκηση της αστυνομίας γενικής αστυνόμευσης και τροχαίας</a:t>
            </a:r>
            <a:r>
              <a:rPr lang="el-GR" dirty="0" smtClean="0"/>
              <a:t>.</a:t>
            </a:r>
            <a:endParaRPr lang="el-GR" sz="2400" dirty="0" smtClean="0"/>
          </a:p>
          <a:p>
            <a:endParaRPr lang="el-GR" sz="2800" dirty="0" smtClean="0"/>
          </a:p>
          <a:p>
            <a:r>
              <a:rPr lang="el-GR" dirty="0">
                <a:solidFill>
                  <a:srgbClr val="FF0000"/>
                </a:solidFill>
              </a:rPr>
              <a:t>την πρόληψη </a:t>
            </a:r>
            <a:r>
              <a:rPr lang="el-GR" dirty="0"/>
              <a:t>και </a:t>
            </a:r>
            <a:r>
              <a:rPr lang="el-GR" dirty="0">
                <a:solidFill>
                  <a:srgbClr val="FF0000"/>
                </a:solidFill>
              </a:rPr>
              <a:t>καταστολή</a:t>
            </a:r>
            <a:r>
              <a:rPr lang="el-GR" dirty="0"/>
              <a:t> του </a:t>
            </a:r>
            <a:r>
              <a:rPr lang="el-GR" dirty="0">
                <a:solidFill>
                  <a:srgbClr val="FF0000"/>
                </a:solidFill>
              </a:rPr>
              <a:t>εγκλήματος</a:t>
            </a:r>
            <a:r>
              <a:rPr lang="el-GR" dirty="0"/>
              <a:t> και την </a:t>
            </a:r>
            <a:r>
              <a:rPr lang="el-GR" dirty="0">
                <a:solidFill>
                  <a:srgbClr val="FF0000"/>
                </a:solidFill>
              </a:rPr>
              <a:t>προστασία</a:t>
            </a:r>
            <a:r>
              <a:rPr lang="el-GR" dirty="0"/>
              <a:t> του </a:t>
            </a:r>
            <a:r>
              <a:rPr lang="el-GR" dirty="0">
                <a:solidFill>
                  <a:srgbClr val="FF0000"/>
                </a:solidFill>
              </a:rPr>
              <a:t>Κράτους</a:t>
            </a:r>
            <a:r>
              <a:rPr lang="el-GR" dirty="0"/>
              <a:t> και του δημοκρατικού πολιτεύματος, στα πλαίσια της συνταγματικής τάξης, που περιλαμβάνει την άσκηση της αστυνομίας δημόσιας και κρατικής ασφάλειας.</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395536" y="332656"/>
            <a:ext cx="8208912" cy="6336704"/>
          </a:xfr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8900000" scaled="1"/>
            <a:tileRect/>
          </a:gradFill>
          <a:ln>
            <a:noFill/>
          </a:ln>
        </p:spPr>
        <p:txBody>
          <a:bodyPr>
            <a:normAutofit fontScale="92500" lnSpcReduction="10000"/>
          </a:bodyPr>
          <a:lstStyle/>
          <a:p>
            <a:pPr>
              <a:buNone/>
            </a:pPr>
            <a:r>
              <a:rPr lang="el-GR" dirty="0"/>
              <a:t>Η Ελληνική Αστυνομία συγκροτείται από Κεντρικές και Περιφερειακές υπηρεσίες. Το Αρχηγείο της Ελληνικής Αστυνομίας αποτελεί την προϊστάμενη αρχή των υπηρεσιών </a:t>
            </a:r>
            <a:r>
              <a:rPr lang="el-GR" dirty="0" err="1"/>
              <a:t>αυτών.Το</a:t>
            </a:r>
            <a:r>
              <a:rPr lang="el-GR" dirty="0"/>
              <a:t> έργο του συνίσταται στη μέριμνα για την εκπλήρωση της αποστολής του Σώματος, στα πλαίσια της πολιτικής του Υπουργείου Προστασίας του Πολίτη. </a:t>
            </a:r>
          </a:p>
          <a:p>
            <a:pPr>
              <a:buNone/>
            </a:pPr>
            <a:endParaRPr lang="el-GR" dirty="0"/>
          </a:p>
          <a:p>
            <a:pPr>
              <a:buNone/>
            </a:pPr>
            <a:r>
              <a:rPr lang="el-GR" dirty="0"/>
              <a:t>Για το σκοπό αυτό προγραμματίζει, κατευθύνει, παρακολουθεί και ελέγχει τη δράση των Υπηρεσιών του και εξασφαλίζει τις αναγκαίες προϋποθέσεις για την άσκηση των αρμοδιοτήτων τους.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426170"/>
          </a:xfrm>
        </p:spPr>
        <p:txBody>
          <a:bodyPr>
            <a:normAutofit fontScale="90000"/>
          </a:bodyPr>
          <a:lstStyle/>
          <a:p>
            <a:r>
              <a:rPr lang="el-GR" b="1" dirty="0" smtClean="0"/>
              <a:t>Ποια είναι τα κριτήρια εισαγωγής στις Σχολές της Αστυνομίας;</a:t>
            </a:r>
            <a:r>
              <a:rPr lang="el-GR" dirty="0"/>
              <a:t/>
            </a:r>
            <a:br>
              <a:rPr lang="el-GR" dirty="0"/>
            </a:br>
            <a:endParaRPr lang="el-GR" dirty="0"/>
          </a:p>
        </p:txBody>
      </p:sp>
      <p:sp>
        <p:nvSpPr>
          <p:cNvPr id="3" name="2 - Θέση περιεχομένου"/>
          <p:cNvSpPr>
            <a:spLocks noGrp="1"/>
          </p:cNvSpPr>
          <p:nvPr>
            <p:ph idx="1"/>
          </p:nvPr>
        </p:nvSpPr>
        <p:spPr>
          <a:xfrm>
            <a:off x="467544" y="1772816"/>
            <a:ext cx="8229600" cy="4785395"/>
          </a:xfrm>
          <a:solidFill>
            <a:schemeClr val="bg2">
              <a:lumMod val="90000"/>
            </a:schemeClr>
          </a:solidFill>
        </p:spPr>
        <p:txBody>
          <a:bodyPr>
            <a:normAutofit/>
          </a:bodyPr>
          <a:lstStyle/>
          <a:p>
            <a:r>
              <a:rPr lang="el-GR" sz="2800" dirty="0"/>
              <a:t>Δεν υπερβαίνουν το 26</a:t>
            </a:r>
            <a:r>
              <a:rPr lang="el-GR" sz="2800" baseline="30000" dirty="0"/>
              <a:t>ο</a:t>
            </a:r>
            <a:r>
              <a:rPr lang="el-GR" sz="2800" dirty="0"/>
              <a:t> έτος της ηλικίας τους κατά την 31 Δεκεμβρίου του έτους διενέργειας των </a:t>
            </a:r>
            <a:r>
              <a:rPr lang="el-GR" sz="2800" dirty="0" smtClean="0"/>
              <a:t>εξετάσεων.</a:t>
            </a:r>
          </a:p>
          <a:p>
            <a:endParaRPr lang="el-GR" sz="2800" dirty="0"/>
          </a:p>
          <a:p>
            <a:r>
              <a:rPr lang="el-GR" sz="2800" dirty="0"/>
              <a:t>Έχουν σωματικά, ψυχικά και διανοητικά προσόντα, ανταποκρινόμενα στις απαιτήσεις του αστυνομικού </a:t>
            </a:r>
            <a:r>
              <a:rPr lang="el-GR" sz="2800" dirty="0" smtClean="0"/>
              <a:t>έργου.</a:t>
            </a:r>
          </a:p>
          <a:p>
            <a:endParaRPr lang="el-GR" sz="2800" dirty="0"/>
          </a:p>
          <a:p>
            <a:r>
              <a:rPr lang="el-GR" sz="2800" dirty="0"/>
              <a:t>Έχουν </a:t>
            </a:r>
            <a:r>
              <a:rPr lang="el-GR" sz="2800" b="1" dirty="0"/>
              <a:t>ανάστημα</a:t>
            </a:r>
            <a:r>
              <a:rPr lang="el-GR" sz="2800" dirty="0"/>
              <a:t> (άνδρες και γυναίκες) τουλάχιστον </a:t>
            </a:r>
            <a:r>
              <a:rPr lang="el-GR" sz="2800" b="1" dirty="0"/>
              <a:t>1,70 μ.</a:t>
            </a:r>
            <a:r>
              <a:rPr lang="el-GR" sz="2800" dirty="0"/>
              <a:t> χωρίς υποδήματα.</a:t>
            </a: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323528" y="548680"/>
            <a:ext cx="8280920" cy="5760640"/>
          </a:xfrm>
          <a:solidFill>
            <a:schemeClr val="tx2">
              <a:lumMod val="20000"/>
              <a:lumOff val="80000"/>
            </a:schemeClr>
          </a:solidFill>
        </p:spPr>
        <p:txBody>
          <a:bodyPr>
            <a:normAutofit lnSpcReduction="10000"/>
          </a:bodyPr>
          <a:lstStyle/>
          <a:p>
            <a:endParaRPr lang="el-GR" sz="2800" dirty="0" smtClean="0"/>
          </a:p>
          <a:p>
            <a:r>
              <a:rPr lang="el-GR" sz="2800" dirty="0" smtClean="0"/>
              <a:t>Έχουν </a:t>
            </a:r>
            <a:r>
              <a:rPr lang="el-GR" sz="2800" dirty="0"/>
              <a:t>πίστη στο Σύνταγμα, αφοσίωση στην Πατρίδα και δεν πρεσβεύουν θρησκευτικές δοξασίες, που εμποδίζουν την εκτέλεση των καθηκόντων τους</a:t>
            </a:r>
            <a:r>
              <a:rPr lang="el-GR" sz="2800" dirty="0" smtClean="0"/>
              <a:t>.</a:t>
            </a:r>
          </a:p>
          <a:p>
            <a:endParaRPr lang="el-GR" sz="2800" dirty="0" smtClean="0"/>
          </a:p>
          <a:p>
            <a:endParaRPr lang="el-GR" sz="2800" dirty="0"/>
          </a:p>
          <a:p>
            <a:endParaRPr lang="el-GR" sz="2800" dirty="0"/>
          </a:p>
          <a:p>
            <a:r>
              <a:rPr lang="el-GR" sz="2800" dirty="0"/>
              <a:t>Δεν έχουν καταδικασθεί για τέλεση ή απόπειρα κακουργήματος ή των εγκλημάτων ανυποταξίας, λιποταξίας, προσβολών του πολιτεύματος, προδοσίας της </a:t>
            </a:r>
            <a:r>
              <a:rPr lang="el-GR" sz="2800" dirty="0" smtClean="0"/>
              <a:t>Χώρας ή </a:t>
            </a:r>
            <a:r>
              <a:rPr lang="el-GR" sz="2800" dirty="0"/>
              <a:t>προσβολών κατά της πολιτειακής </a:t>
            </a:r>
            <a:r>
              <a:rPr lang="el-GR" sz="2800" dirty="0" smtClean="0"/>
              <a:t>εξουσίας.</a:t>
            </a:r>
            <a:endParaRPr lang="el-GR"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251520" y="620688"/>
            <a:ext cx="8784976" cy="5472608"/>
          </a:xfrm>
          <a:solidFill>
            <a:schemeClr val="tx2">
              <a:lumMod val="20000"/>
              <a:lumOff val="80000"/>
            </a:schemeClr>
          </a:solidFill>
        </p:spPr>
        <p:txBody>
          <a:bodyPr/>
          <a:lstStyle/>
          <a:p>
            <a:pPr>
              <a:buNone/>
            </a:pPr>
            <a:r>
              <a:rPr lang="el-GR" sz="2800" dirty="0"/>
              <a:t>Υποψήφιοι, οι οποίοι έχουν παραπεμφθεί σε δίκη, μπορούν να συμμετάσχουν στις εξετάσεις, αλλά δεν κατατάσσονται στο Σώμα, αν, μέχρι το χρόνο έκδοσης της διαταγής κατάταξης, δεν έχει εκδοθεί αμετάκλητη αθωωτική απόφαση</a:t>
            </a:r>
            <a:r>
              <a:rPr lang="el-GR" sz="2800" dirty="0" smtClean="0"/>
              <a:t>.</a:t>
            </a:r>
          </a:p>
          <a:p>
            <a:endParaRPr lang="el-GR" sz="2800" dirty="0"/>
          </a:p>
          <a:p>
            <a:pPr>
              <a:buFont typeface="Wingdings" pitchFamily="2" charset="2"/>
              <a:buChar char="§"/>
            </a:pPr>
            <a:r>
              <a:rPr lang="el-GR" sz="2800" dirty="0"/>
              <a:t>Οι προκαταρκτικές εξετάσεις συνίστανται σε ψυχοτεχνική δοκιμασία στις υγειονομικές εξετάσεις και αθλητικές δοκιμασίες. Οι εξετάσεις αυτές είναι ενιαίες και κοινές για τους υποψηφίους και των δύο Σχολών της Αστυνομικής Ακαδημίας.</a:t>
            </a:r>
          </a:p>
          <a:p>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0" y="0"/>
            <a:ext cx="9144000" cy="6858000"/>
          </a:xfrm>
          <a:solidFill>
            <a:schemeClr val="bg2">
              <a:lumMod val="90000"/>
            </a:schemeClr>
          </a:solidFill>
        </p:spPr>
        <p:txBody>
          <a:bodyPr>
            <a:normAutofit/>
          </a:bodyPr>
          <a:lstStyle/>
          <a:p>
            <a:pPr>
              <a:buNone/>
            </a:pPr>
            <a:r>
              <a:rPr lang="el-GR" sz="2800" i="1" u="sng" dirty="0"/>
              <a:t>Όσοι υποψήφιοι κρίνονται ΙΚΑΝΟΙ στις ψυχοτεχνικές δοκιμασίες και υγειονομικές εξετάσεις παραπέμπονται στη συνέχεια στις Αθλητικές Επιτροπές για τον έλεγχο της αθλητικής επίδοσης. Οι υποψήφιοι δοκιμάζονται στα </a:t>
            </a:r>
            <a:r>
              <a:rPr lang="el-GR" sz="2800" i="1" u="sng" dirty="0" smtClean="0"/>
              <a:t>εξής αγωνίσματα:</a:t>
            </a:r>
          </a:p>
          <a:p>
            <a:endParaRPr lang="el-GR" sz="2800" dirty="0" smtClean="0"/>
          </a:p>
          <a:p>
            <a:r>
              <a:rPr lang="el-GR" sz="2800" b="1" dirty="0"/>
              <a:t>α.</a:t>
            </a:r>
            <a:r>
              <a:rPr lang="el-GR" sz="2800" dirty="0"/>
              <a:t> Δρόμος 100 μ. σε χρόνο 16΄΄ (μία προσπάθεια</a:t>
            </a:r>
            <a:r>
              <a:rPr lang="el-GR" sz="2800" dirty="0" smtClean="0"/>
              <a:t>).</a:t>
            </a:r>
          </a:p>
          <a:p>
            <a:endParaRPr lang="el-GR" sz="2800" dirty="0"/>
          </a:p>
          <a:p>
            <a:r>
              <a:rPr lang="el-GR" sz="2800" b="1" dirty="0"/>
              <a:t>β.</a:t>
            </a:r>
            <a:r>
              <a:rPr lang="el-GR" sz="2800" dirty="0"/>
              <a:t> Δρόμος 1000 μ. σε χρόνο 4΄ και 20΄΄ (μία προσπάθεια</a:t>
            </a:r>
            <a:r>
              <a:rPr lang="el-GR" sz="2800" dirty="0" smtClean="0"/>
              <a:t>).</a:t>
            </a:r>
          </a:p>
          <a:p>
            <a:endParaRPr lang="el-GR" sz="2800" dirty="0"/>
          </a:p>
          <a:p>
            <a:r>
              <a:rPr lang="el-GR" sz="2800" b="1" dirty="0"/>
              <a:t>γ.</a:t>
            </a:r>
            <a:r>
              <a:rPr lang="el-GR" sz="2800" dirty="0"/>
              <a:t> Άλμα σε ύψος με φόρα τουλάχιστον 1,05 μ. (τρεις προσπάθειες).</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Κλασικό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625</TotalTime>
  <Words>1238</Words>
  <Application>Microsoft Office PowerPoint</Application>
  <PresentationFormat>Προβολή στην οθόνη (4:3)</PresentationFormat>
  <Paragraphs>143</Paragraphs>
  <Slides>34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34</vt:i4>
      </vt:variant>
    </vt:vector>
  </HeadingPairs>
  <TitlesOfParts>
    <vt:vector size="35" baseType="lpstr">
      <vt:lpstr>Θέμα του Office</vt:lpstr>
      <vt:lpstr>ΥΠΟΥΡΓΕΙΟ  ΔΗΜΟΣΙΑΣ ΤΑΞΗΣ  ΚΑΙ  ΠΡΟΣΤΑΣΙΑΣ ΤΟΥ  ΠΟΛΙΤΗ</vt:lpstr>
      <vt:lpstr>Παρουσίαση του PowerPoint</vt:lpstr>
      <vt:lpstr>Παρουσίαση του PowerPoint</vt:lpstr>
      <vt:lpstr>Παρουσίαση του PowerPoint</vt:lpstr>
      <vt:lpstr>Παρουσίαση του PowerPoint</vt:lpstr>
      <vt:lpstr>Ποια είναι τα κριτήρια εισαγωγής στις Σχολές της Αστυνομίας;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ΕΙΔΙΚΕΣ ΥΠΗΡΕΣΙΕΣ ΤΗΣ ΕΛ.ΑΣ</vt:lpstr>
      <vt:lpstr>ΑΜΕΣΗ ΔΡΑΣΗ</vt:lpstr>
      <vt:lpstr>Παρουσίαση του PowerPoint</vt:lpstr>
      <vt:lpstr>Παρουσίαση του PowerPoint</vt:lpstr>
      <vt:lpstr>ΟΜΑΔΑ  ΔΙ.ΑΣ</vt:lpstr>
      <vt:lpstr> Διεύθυνση Αντιμετώπισης Ειδικών Εγκλημάτων Βίας (Δ.Α.Ε.Ε.Β.)</vt:lpstr>
      <vt:lpstr>Παρουσίαση του PowerPoint</vt:lpstr>
      <vt:lpstr> Ειδική Κατασταλτική Αντιτρομοκρατική Μονάδα (Ε.Κ.Α.Μ.)</vt:lpstr>
      <vt:lpstr>Παρουσίαση του PowerPoint</vt:lpstr>
      <vt:lpstr> Διεύθυνση Εγκληματολογικών Ερευνών (Δ.Ε.Ε.)</vt:lpstr>
      <vt:lpstr> Διεύθυνση Εσωτερικών Υποθέσεων (Δ.Ε.Υ.)</vt:lpstr>
      <vt:lpstr>Παρουσίαση του PowerPoint</vt:lpstr>
      <vt:lpstr>Τμήμα Εξουδετέρωσης Εκρηκτικών Μηχανισμών (Τ.Ε.Ε.Μ.)</vt:lpstr>
      <vt:lpstr>Παρουσίαση του PowerPoint</vt:lpstr>
      <vt:lpstr> Όμάδα Σκύλων Ελληνικής Αστυνομίας</vt:lpstr>
      <vt:lpstr>Παρουσίαση του PowerPoint</vt:lpstr>
      <vt:lpstr>Διεύθυνση Υγειονομικού</vt:lpstr>
      <vt:lpstr>Παρουσίαση του PowerPoint</vt:lpstr>
      <vt:lpstr>Παρουσίαση του PowerPoint</vt:lpstr>
      <vt:lpstr>Υπηρεσία Εναερίων Μέσων Ελληνικής Αστυνομίας (Υ.Ε.Μ.Ε.Α.)</vt:lpstr>
      <vt:lpstr>Παρουσίαση του PowerPoint</vt:lpstr>
      <vt:lpstr>Παρουσίαση του PowerPoint</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ΥΠΟΥΡΓΕΙΟ  ΠΡΟΣΤΑΣΙΑΣ ΤΟΥ  ΠΟΛΙΤΗ</dc:title>
  <dc:creator>ntanis</dc:creator>
  <cp:lastModifiedBy>Sony</cp:lastModifiedBy>
  <cp:revision>80</cp:revision>
  <dcterms:created xsi:type="dcterms:W3CDTF">2012-11-22T17:26:12Z</dcterms:created>
  <dcterms:modified xsi:type="dcterms:W3CDTF">2013-04-19T21:42:41Z</dcterms:modified>
</cp:coreProperties>
</file>